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3" r:id="rId1"/>
  </p:sldMasterIdLst>
  <p:notesMasterIdLst>
    <p:notesMasterId r:id="rId5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</p:sldIdLst>
  <p:sldSz cx="9144000" cy="5143500" type="screen16x9"/>
  <p:notesSz cx="6858000" cy="9144000"/>
  <p:embeddedFontLst>
    <p:embeddedFont>
      <p:font typeface="Lato" panose="020F0502020204030203" pitchFamily="34" charset="0"/>
      <p:regular r:id="rId51"/>
      <p:bold r:id="rId52"/>
      <p:italic r:id="rId53"/>
      <p:boldItalic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CBE48B-558E-48B2-81C5-6C841271634F}">
  <a:tblStyle styleId="{99CBE48B-558E-48B2-81C5-6C841271634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3"/>
    <p:restoredTop sz="90604"/>
  </p:normalViewPr>
  <p:slideViewPr>
    <p:cSldViewPr snapToGrid="0">
      <p:cViewPr varScale="1">
        <p:scale>
          <a:sx n="349" d="100"/>
          <a:sy n="349" d="100"/>
        </p:scale>
        <p:origin x="2384" y="176"/>
      </p:cViewPr>
      <p:guideLst>
        <p:guide orient="horz" pos="1620"/>
        <p:guide pos="2880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3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red.com/2017/02/russians-engineer-brilliant-slot-machine-cheat-casinos-no-fix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dieweltistgarnichtso.net/Caprica,-2-years-ago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ncweaver/status/1308178039755350018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1562991cfb_0_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1562991cfb_0_3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562991cfb_0_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562991cfb_0_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0" i="0" dirty="0" err="1">
                <a:solidFill>
                  <a:srgbClr val="36393A"/>
                </a:solidFill>
                <a:effectLst/>
                <a:latin typeface="+mn-lt"/>
              </a:rPr>
              <a:t>LavaRand</a:t>
            </a:r>
            <a:r>
              <a:rPr lang="en-US" b="0" i="0" dirty="0">
                <a:solidFill>
                  <a:srgbClr val="36393A"/>
                </a:solidFill>
                <a:effectLst/>
                <a:latin typeface="+mn-lt"/>
              </a:rPr>
              <a:t> is a system that uses lava lamps as a secondary source of randomness for our production servers. A wall of lava lamps in the lobby of our San Francisco office provides an unpredictable input to a camera aimed at the wall. A video feed from the camera is fed into a CSPRNG, and that CSPRNG provides a stream of random values that can be used as an extra source of randomness by our production servers. Since the flow of the “lava” in a lava lamp is very unpredictable,</a:t>
            </a:r>
            <a:r>
              <a:rPr lang="en-US" b="0" i="0" baseline="30000" dirty="0">
                <a:solidFill>
                  <a:srgbClr val="36393A"/>
                </a:solidFill>
                <a:effectLst/>
                <a:latin typeface="+mn-lt"/>
              </a:rPr>
              <a:t>1</a:t>
            </a:r>
            <a:r>
              <a:rPr lang="en-US" b="0" i="0" dirty="0">
                <a:solidFill>
                  <a:srgbClr val="36393A"/>
                </a:solidFill>
                <a:effectLst/>
                <a:latin typeface="+mn-lt"/>
              </a:rPr>
              <a:t> “measuring” the lamps by taking footage of them is a good way to obtain unpredictable randomness. Computers store images as very large numbers, so we can use them as the input to a CSPRNG just like any other number.</a:t>
            </a:r>
          </a:p>
          <a:p>
            <a:br>
              <a:rPr lang="en-US" dirty="0">
                <a:latin typeface="+mn-lt"/>
              </a:rPr>
            </a:br>
            <a:endParaRPr lang="en-US" dirty="0">
              <a:latin typeface="+mn-lt"/>
            </a:endParaRPr>
          </a:p>
          <a:p>
            <a:r>
              <a:rPr lang="en-US" b="0" i="0" dirty="0">
                <a:solidFill>
                  <a:srgbClr val="202124"/>
                </a:solidFill>
                <a:effectLst/>
                <a:latin typeface="+mn-lt"/>
              </a:rPr>
              <a:t>The "real world" turns out to be a great source for randomness, because </a:t>
            </a:r>
            <a:r>
              <a:rPr lang="en-US" b="0" i="0" dirty="0">
                <a:solidFill>
                  <a:srgbClr val="040C28"/>
                </a:solidFill>
                <a:effectLst/>
                <a:latin typeface="+mn-lt"/>
              </a:rPr>
              <a:t>events in the physical world are unpredictable</a:t>
            </a:r>
            <a:r>
              <a:rPr lang="en-US" b="0" i="0" dirty="0">
                <a:solidFill>
                  <a:srgbClr val="202124"/>
                </a:solidFill>
                <a:effectLst/>
                <a:latin typeface="+mn-lt"/>
              </a:rPr>
              <a:t>. As one might expect, lava lamps are consistently random. The "lava" in a lava lamp never takes the same shape twice, and as a result, observing a group of lava lamps is a great source for random data.</a:t>
            </a:r>
          </a:p>
          <a:p>
            <a:endParaRPr lang="en-US" b="0" i="0" dirty="0">
              <a:solidFill>
                <a:srgbClr val="202124"/>
              </a:solidFill>
              <a:effectLst/>
              <a:latin typeface="+mn-lt"/>
            </a:endParaRPr>
          </a:p>
          <a:p>
            <a:pPr algn="l" rtl="0"/>
            <a:r>
              <a:rPr lang="en-US" b="0" i="0" dirty="0">
                <a:solidFill>
                  <a:srgbClr val="282829"/>
                </a:solidFill>
                <a:effectLst/>
                <a:latin typeface="+mn-lt"/>
              </a:rPr>
              <a:t>Randomness bias is the natural tendency to see patterns in random data. A simple example that everyone is familiar with is children seeing various pictures in clouds. This cloud looks like the profile of a person’s face, that one looks like a dog, etc. But really the shapes of the clouds are partially random.</a:t>
            </a:r>
          </a:p>
          <a:p>
            <a:br>
              <a:rPr lang="en-US" dirty="0">
                <a:latin typeface="+mn-lt"/>
              </a:rPr>
            </a:br>
            <a:endParaRPr dirty="0">
              <a:latin typeface="+mn-lt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1562991cfb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1562991cfb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1562991cfb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1562991cfb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5ce0db2285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5ce0db2285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1562991cfb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1562991cfb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1562991cfb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1562991cfb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https://www.wired.com/2017/02/russians-engineer-brilliant-slot-machine-cheat-casinos-no-fix/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1562991cfb_0_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1562991cfb_0_3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http://blog.dieweltistgarnichtso.net/Caprica,-2-years-ago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155042a085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155042a085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"...but it should be" ~Nick Weaver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155042a085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155042a085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algn="l">
              <a:buNone/>
            </a:pPr>
            <a:r>
              <a:rPr lang="en-US" sz="1600" b="0" i="0" dirty="0">
                <a:solidFill>
                  <a:srgbClr val="040C28"/>
                </a:solidFill>
                <a:effectLst/>
                <a:latin typeface="+mn-lt"/>
              </a:rPr>
              <a:t>Deterministic Random Bit Generator</a:t>
            </a:r>
            <a:r>
              <a:rPr lang="en-US" sz="1600" b="0" i="0" dirty="0">
                <a:solidFill>
                  <a:srgbClr val="202124"/>
                </a:solidFill>
                <a:effectLst/>
                <a:latin typeface="+mn-lt"/>
              </a:rPr>
              <a:t> (DRBG)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1562991cfb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1562991cfb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155042a08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155042a08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155042a085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155042a085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55042a085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155042a085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Notice: 1 HMAC call per block of bits plus 2 HMAC calls per call to Generate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155042a085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155042a085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"HMAC-DRBG is the best PRNG construction: accept no substitutes!" ~Nick Weaver [TODO Nick]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1562991cfb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1562991cfb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1562991cfb_0_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1562991cfb_0_4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Nick got in a Twitter fight over this (2020)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https://twitter.com/ncweaver/status/1308178039755350018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1562991cfb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1562991cfb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1562991cfb_0_4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1562991cfb_0_4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1562991cfb_0_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1562991cfb_0_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1562991cfb_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1562991cfb_0_4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562991cfb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1562991cfb_0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1562991cfb_0_4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1562991cfb_0_4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TODO Let’s make the K’s capitalized at some point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1562991cfb_0_4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1562991cfb_0_4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1562991cfb_0_4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1562991cfb_0_4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TODO Concatenation should probably be ||, not |.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15ce0db2285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15ce0db2285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1562991cfb_0_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11562991cfb_0_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1562991cfb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1562991cfb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Anyone who actually calls this a "One Time Pad" is selling snake oil!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1562991cfb_0_5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11562991cfb_0_5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155042a085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155042a085_0_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1155042a085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1155042a085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1155042a085_0_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1155042a085_0_5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1562991cfb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1562991cfb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5ce0db2285_0_5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15ce0db2285_0_5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155042a085_0_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155042a085_0_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1155042a085_0_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1155042a085_0_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155042a085_0_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1155042a085_0_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155042a085_0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155042a085_0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5ce0db2285_0_5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5ce0db2285_0_5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15ce0db2285_0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15ce0db2285_0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15ce0db2285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15ce0db2285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5ce0db2285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5ce0db2285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5ce0db228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5ce0db2285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1562991cfb_0_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1562991cfb_0_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1562991cfb_0_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1562991cfb_0_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1562991cfb_0_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1562991cfb_0_3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1562991cfb_0_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1562991cfb_0_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11700" y="1429000"/>
            <a:ext cx="8520600" cy="141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11700" y="29179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- Optional">
  <p:cSld name="TITLE_AND_BODY_1">
    <p:bg>
      <p:bgPr>
        <a:solidFill>
          <a:srgbClr val="A4C2F4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- Optional">
  <p:cSld name="TITLE_AND_TWO_COLUMNS_1">
    <p:bg>
      <p:bgPr>
        <a:solidFill>
          <a:srgbClr val="A4C2F4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41310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body" idx="2"/>
          </p:nvPr>
        </p:nvSpPr>
        <p:spPr>
          <a:xfrm>
            <a:off x="4588175" y="1246825"/>
            <a:ext cx="41310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Optional">
  <p:cSld name="TITLE_ONLY_1">
    <p:bg>
      <p:bgPr>
        <a:solidFill>
          <a:srgbClr val="A4C2F4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- Optional">
  <p:cSld name="ONE_COLUMN_TEXT_1">
    <p:bg>
      <p:bgPr>
        <a:solidFill>
          <a:srgbClr val="A4C2F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half body - Optional">
  <p:cSld name="ONE_COLUMN_TEXT_1_1">
    <p:bg>
      <p:bgPr>
        <a:solidFill>
          <a:srgbClr val="A4C2F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16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- Optional">
  <p:cSld name="CUSTOM_1">
    <p:bg>
      <p:bgPr>
        <a:solidFill>
          <a:srgbClr val="A4C2F4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512100" y="4520775"/>
            <a:ext cx="8119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41310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588175" y="1246825"/>
            <a:ext cx="41310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half body">
  <p:cSld name="TITLE_AND_BODY_2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16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USTOM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1"/>
          </p:nvPr>
        </p:nvSpPr>
        <p:spPr>
          <a:xfrm>
            <a:off x="512100" y="4520775"/>
            <a:ext cx="8119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- Optional">
  <p:cSld name="SECTION_HEADER_1">
    <p:bg>
      <p:bgPr>
        <a:solidFill>
          <a:srgbClr val="A4C2F4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" name="Google Shape;10;p1"/>
          <p:cNvSpPr/>
          <p:nvPr/>
        </p:nvSpPr>
        <p:spPr>
          <a:xfrm>
            <a:off x="7628700" y="1017725"/>
            <a:ext cx="1515300" cy="1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FFFFFF"/>
                </a:solidFill>
              </a:rPr>
              <a:t>Fall 2022</a:t>
            </a:r>
            <a:endParaRPr sz="600" b="1">
              <a:solidFill>
                <a:srgbClr val="FFFFFF"/>
              </a:solidFill>
            </a:endParaRPr>
          </a:p>
        </p:txBody>
      </p:sp>
      <p:sp>
        <p:nvSpPr>
          <p:cNvPr id="2" name="Google Shape;9;p1">
            <a:extLst>
              <a:ext uri="{FF2B5EF4-FFF2-40B4-BE49-F238E27FC236}">
                <a16:creationId xmlns:a16="http://schemas.microsoft.com/office/drawing/2014/main" id="{17A71DDB-2CFC-2B3B-1C96-EAD2C6D727DF}"/>
              </a:ext>
            </a:extLst>
          </p:cNvPr>
          <p:cNvSpPr/>
          <p:nvPr userDrawn="1"/>
        </p:nvSpPr>
        <p:spPr>
          <a:xfrm>
            <a:off x="0" y="879679"/>
            <a:ext cx="9144000" cy="27609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</a:rPr>
              <a:t>ITIS 6200 / 8200</a:t>
            </a:r>
            <a:endParaRPr sz="1200" b="1" dirty="0">
              <a:solidFill>
                <a:schemeClr val="lt1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jp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>
            <a:spLocks noGrp="1"/>
          </p:cNvSpPr>
          <p:nvPr>
            <p:ph type="ctrTitle"/>
          </p:nvPr>
        </p:nvSpPr>
        <p:spPr>
          <a:xfrm>
            <a:off x="311700" y="1429000"/>
            <a:ext cx="8520600" cy="141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PRNGs and Diffie-Hellman Key Exchange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Breaking Bitcoin Wallets</a:t>
            </a:r>
            <a:endParaRPr/>
          </a:p>
        </p:txBody>
      </p:sp>
      <p:sp>
        <p:nvSpPr>
          <p:cNvPr id="138" name="Google Shape;138;p26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happens if we use a poor source of entropy?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Bitcoin users use a randomly-generated private key to access their account (and money)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 attacker who learns the key can access the money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We’ll learn more about Bitcoin later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 “improvment” [sic] to the algorithm reduced the entropy used to generate the private keys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Any private key created with this “improvment” could be brute-forced</a:t>
            </a:r>
            <a:endParaRPr/>
          </a:p>
        </p:txBody>
      </p:sp>
      <p:pic>
        <p:nvPicPr>
          <p:cNvPr id="139" name="Google Shape;1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8600" y="1246825"/>
            <a:ext cx="3133000" cy="2983318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True Randomness</a:t>
            </a:r>
            <a:endParaRPr/>
          </a:p>
        </p:txBody>
      </p:sp>
      <p:sp>
        <p:nvSpPr>
          <p:cNvPr id="146" name="Google Shape;146;p27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To generate truly random numbers, we need a physical source of entropy</a:t>
            </a:r>
            <a:endParaRPr dirty="0"/>
          </a:p>
          <a:p>
            <a:pPr lvl="1"/>
            <a:r>
              <a:rPr lang="en-US" altLang="en-US" dirty="0"/>
              <a:t>Lava lamps</a:t>
            </a:r>
          </a:p>
          <a:p>
            <a:pPr lvl="1"/>
            <a:r>
              <a:rPr lang="en-US" altLang="en-US" dirty="0"/>
              <a:t>Earthquake strength or interval</a:t>
            </a:r>
            <a:endParaRPr lang="en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An unpredictable circuit on a CPU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Human activity measured at very fine time scales (e.g. the microsecond you pressed a key)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Issues with true randomness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It’s expensive and slow to generate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Physical entropy sources are often biased</a:t>
            </a:r>
            <a:endParaRPr dirty="0"/>
          </a:p>
        </p:txBody>
      </p:sp>
      <p:grpSp>
        <p:nvGrpSpPr>
          <p:cNvPr id="147" name="Google Shape;147;p27"/>
          <p:cNvGrpSpPr/>
          <p:nvPr/>
        </p:nvGrpSpPr>
        <p:grpSpPr>
          <a:xfrm>
            <a:off x="5605675" y="1327550"/>
            <a:ext cx="3385902" cy="3008550"/>
            <a:chOff x="5605675" y="1327550"/>
            <a:chExt cx="3385902" cy="3008550"/>
          </a:xfrm>
        </p:grpSpPr>
        <p:pic>
          <p:nvPicPr>
            <p:cNvPr id="148" name="Google Shape;148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605675" y="1327550"/>
              <a:ext cx="3385902" cy="190457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9" name="Google Shape;149;p27"/>
            <p:cNvSpPr txBox="1"/>
            <p:nvPr/>
          </p:nvSpPr>
          <p:spPr>
            <a:xfrm>
              <a:off x="5645200" y="3289400"/>
              <a:ext cx="3289500" cy="104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Exotic entropy source: Cloudflare has a wall of lava lamps that are recorded by an HD video camera that views the lamps through a rotating prism</a:t>
              </a:r>
              <a:endParaRPr/>
            </a:p>
          </p:txBody>
        </p:sp>
      </p:grpSp>
      <p:sp>
        <p:nvSpPr>
          <p:cNvPr id="150" name="Google Shape;150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Pseudorandom Number Generators (PRNGs)</a:t>
            </a:r>
            <a:endParaRPr/>
          </a:p>
        </p:txBody>
      </p:sp>
      <p:sp>
        <p:nvSpPr>
          <p:cNvPr id="156" name="Google Shape;156;p28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True randomness is expensive and biased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 dirty="0"/>
              <a:t>Pseudorandom number generator</a:t>
            </a:r>
            <a:r>
              <a:rPr lang="en" dirty="0"/>
              <a:t> (</a:t>
            </a:r>
            <a:r>
              <a:rPr lang="en" b="1" dirty="0"/>
              <a:t>PRNGs</a:t>
            </a:r>
            <a:r>
              <a:rPr lang="en" dirty="0"/>
              <a:t>): An algorithm that uses a little bit of true randomness to generate a lot of random-looking output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Also called </a:t>
            </a:r>
            <a:r>
              <a:rPr lang="en" b="1" dirty="0"/>
              <a:t>deterministic random bit generators</a:t>
            </a:r>
            <a:r>
              <a:rPr lang="en" dirty="0"/>
              <a:t> (</a:t>
            </a:r>
            <a:r>
              <a:rPr lang="en" b="1" dirty="0"/>
              <a:t>DRBGs</a:t>
            </a:r>
            <a:r>
              <a:rPr lang="en" dirty="0"/>
              <a:t>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Usage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Generate some expensive true randomness (e.g. noisy circuit on your CPU)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Use the true randomness as input to the PRNG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Generate random-looking numbers quickly and cheaply with the PRNG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PRNGs are deterministic: Output is generated according to a set algorithm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However, for an attacker who can’t see the </a:t>
            </a:r>
            <a:r>
              <a:rPr lang="en" b="1" dirty="0"/>
              <a:t>internal state</a:t>
            </a:r>
            <a:r>
              <a:rPr lang="en" dirty="0"/>
              <a:t>, the output is </a:t>
            </a:r>
            <a:r>
              <a:rPr lang="en" i="1" dirty="0"/>
              <a:t>computationally indistinguishable</a:t>
            </a:r>
            <a:r>
              <a:rPr lang="en" dirty="0"/>
              <a:t> from true randomness</a:t>
            </a:r>
            <a:endParaRPr dirty="0"/>
          </a:p>
        </p:txBody>
      </p:sp>
      <p:sp>
        <p:nvSpPr>
          <p:cNvPr id="157" name="Google Shape;157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9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PRNG: Definition</a:t>
            </a:r>
            <a:endParaRPr/>
          </a:p>
        </p:txBody>
      </p:sp>
      <p:sp>
        <p:nvSpPr>
          <p:cNvPr id="163" name="Google Shape;163;p29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PRNG has three functions: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PRNG.Seed(randomness): Initializes the internal state using the entropy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Input: Some truly random bits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PRNG.Reseed(randomness): Updates the internal state using the existing state and the entropy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Input: More truly random bits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PRNG.Generate(</a:t>
            </a:r>
            <a:r>
              <a:rPr lang="en" i="1"/>
              <a:t>n</a:t>
            </a:r>
            <a:r>
              <a:rPr lang="en"/>
              <a:t>): Generate </a:t>
            </a:r>
            <a:r>
              <a:rPr lang="en" i="1"/>
              <a:t>n</a:t>
            </a:r>
            <a:r>
              <a:rPr lang="en"/>
              <a:t> pseudorandom bits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Input: A number </a:t>
            </a:r>
            <a:r>
              <a:rPr lang="en" i="1"/>
              <a:t>n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Output: </a:t>
            </a:r>
            <a:r>
              <a:rPr lang="en" i="1"/>
              <a:t>n</a:t>
            </a:r>
            <a:r>
              <a:rPr lang="en"/>
              <a:t> pseudorandom bits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Updates the internal state as needed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Properties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b="1"/>
              <a:t>Correctness</a:t>
            </a:r>
            <a:r>
              <a:rPr lang="en"/>
              <a:t>: Deterministic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b="1"/>
              <a:t>Efficiency</a:t>
            </a:r>
            <a:r>
              <a:rPr lang="en"/>
              <a:t>: Efficient to generate pseudorandom bits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b="1"/>
              <a:t>Security</a:t>
            </a:r>
            <a:r>
              <a:rPr lang="en"/>
              <a:t>: Indistinguishability from random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b="1"/>
              <a:t>Additional security</a:t>
            </a:r>
            <a:r>
              <a:rPr lang="en"/>
              <a:t>: Rollback resistance</a:t>
            </a:r>
            <a:endParaRPr/>
          </a:p>
        </p:txBody>
      </p:sp>
      <p:sp>
        <p:nvSpPr>
          <p:cNvPr id="164" name="Google Shape;164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PRNG: Seeding and Reseeding</a:t>
            </a:r>
            <a:endParaRPr/>
          </a:p>
        </p:txBody>
      </p:sp>
      <p:sp>
        <p:nvSpPr>
          <p:cNvPr id="170" name="Google Shape;170;p30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Recall: Number of bits of entropy should be the sum of the number of bits in all sources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 PRNG should be seeded with all available sources of entropy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Combining many low-entropy sources should result in high-entropy output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If one source has 0 entropy, it should not reduce the entropy of the output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Reseeding is used to add even more entropy as it becomes available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Reseeding with 0 entropy should not reduce the entropy of the internal state or output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PRNG: Security</a:t>
            </a:r>
            <a:endParaRPr/>
          </a:p>
        </p:txBody>
      </p:sp>
      <p:sp>
        <p:nvSpPr>
          <p:cNvPr id="176" name="Google Shape;176;p31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we design a PRNG that is truly random?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PRNG cannot be truly random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output is deterministic given the initial seed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If the initial seed is </a:t>
            </a:r>
            <a:r>
              <a:rPr lang="en" i="1"/>
              <a:t>s</a:t>
            </a:r>
            <a:r>
              <a:rPr lang="en"/>
              <a:t> bits long, there are only 2</a:t>
            </a:r>
            <a:r>
              <a:rPr lang="en" i="1" baseline="30000"/>
              <a:t>s</a:t>
            </a:r>
            <a:r>
              <a:rPr lang="en"/>
              <a:t> possible output sequences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secure PRNG is computationally indistinguishable from random to an attacker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Game: Present an attacker with a truly random sequence and a sequence outputted from a secure PRNG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 attacker should not be able to determine which is which with probability &gt; 1/2 + negligible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Equivalent definition: An attacker cannot predict future output of the PRNG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77" name="Google Shape;177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2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Insecure PRNGs: Breaking Slot Machines</a:t>
            </a:r>
            <a:endParaRPr/>
          </a:p>
        </p:txBody>
      </p:sp>
      <p:sp>
        <p:nvSpPr>
          <p:cNvPr id="183" name="Google Shape;183;p32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happens if PRNGs are used improperly?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casino in St. Louis experienced unusual bad “luck”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Suspicious players would hover over the lever and then spin at a specific time to win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Vulnerability: Slot machines used predictable PRNGs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PRNG output was based on the current time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Strategy: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 a smartphone to alert you to when to pull the lever for the best chance of winning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Las Vegas was not affected by the vulnerability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Nevada slot machines must follow evaluation standards designed to address this sort of issue</a:t>
            </a:r>
            <a:endParaRPr/>
          </a:p>
        </p:txBody>
      </p:sp>
      <p:sp>
        <p:nvSpPr>
          <p:cNvPr id="184" name="Google Shape;184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3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Insecure PRNGs: OpenSSL PRNG bug</a:t>
            </a:r>
            <a:endParaRPr/>
          </a:p>
        </p:txBody>
      </p:sp>
      <p:sp>
        <p:nvSpPr>
          <p:cNvPr id="190" name="Google Shape;190;p33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What happens if we don’t use enough entropy?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Debian OpenSSL CVE-2008-0166</a:t>
            </a:r>
            <a:endParaRPr/>
          </a:p>
          <a:p>
            <a:pPr marL="914400" lvl="1" indent="-304165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Debian: A Linux distribution</a:t>
            </a:r>
            <a:endParaRPr/>
          </a:p>
          <a:p>
            <a:pPr marL="914400" lvl="1" indent="-304165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OpenSSL: A cryptographic library</a:t>
            </a:r>
            <a:endParaRPr/>
          </a:p>
          <a:p>
            <a:pPr marL="914400" lvl="1" indent="-304165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In “cleaning up” OpenSSL (Debian “bug” #363516), the author “fixed” how OpenSSL seeds random numbers</a:t>
            </a:r>
            <a:endParaRPr/>
          </a:p>
          <a:p>
            <a:pPr marL="914400" lvl="1" indent="-304165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The existing code caused Purify and Valgrind to complain about reading uninitialized memory</a:t>
            </a:r>
            <a:endParaRPr/>
          </a:p>
          <a:p>
            <a:pPr marL="914400" lvl="1" indent="-304165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The cleanup caused the PRNG to only be seeded with the process ID</a:t>
            </a:r>
            <a:endParaRPr/>
          </a:p>
          <a:p>
            <a:pPr marL="914400" lvl="1" indent="-304165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There are only 2</a:t>
            </a:r>
            <a:r>
              <a:rPr lang="en" baseline="30000"/>
              <a:t>15</a:t>
            </a:r>
            <a:r>
              <a:rPr lang="en"/>
              <a:t> (32,768) possible process IDs, so the PRNG only has 15 bits of entropy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Easy to deduce private keys generated with the PRNG</a:t>
            </a:r>
            <a:endParaRPr/>
          </a:p>
          <a:p>
            <a:pPr marL="914400" lvl="1" indent="-304165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Set the PRNG to every possible starting state and generate a few private/public key pairs</a:t>
            </a:r>
            <a:endParaRPr/>
          </a:p>
          <a:p>
            <a:pPr marL="914400" lvl="1" indent="-304165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See if the matching public key is anywhere on the Internet</a:t>
            </a:r>
            <a:endParaRPr/>
          </a:p>
        </p:txBody>
      </p:sp>
      <p:sp>
        <p:nvSpPr>
          <p:cNvPr id="191" name="Google Shape;191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192" name="Google Shape;19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4125" y="1619650"/>
            <a:ext cx="2706625" cy="253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PRNG: Rollback Resistance</a:t>
            </a:r>
            <a:endParaRPr/>
          </a:p>
        </p:txBody>
      </p:sp>
      <p:sp>
        <p:nvSpPr>
          <p:cNvPr id="198" name="Google Shape;198;p34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Rollback resistance</a:t>
            </a:r>
            <a:r>
              <a:rPr lang="en"/>
              <a:t>: If the attacker learns the internal PRNG state, they cannot learn anything about previous states or outputs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Game: An attacker knows the current internal state of the PRNG and is given a sequence of truly random bits and a sequence of previous output from the PRNG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attacker cannot determine which is which with probability &gt; 1/2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Rollback resistance is not required in a secure PRNG, but it is a useful property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Consider: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Alice uses the same PRNG to generate her secret key and the IVs for encryption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Mallory compromises the internal state of the PRNG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If the PRNG is not rollback resistant, Mallory can derive previous PRNG output… such as the secret key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5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HMAC-DRBG</a:t>
            </a:r>
            <a:endParaRPr/>
          </a:p>
        </p:txBody>
      </p:sp>
      <p:sp>
        <p:nvSpPr>
          <p:cNvPr id="204" name="Google Shape;204;p35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Idea: HMAC output looks unpredictable. Let’s use HMAC to build a PRNG!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HMAC takes two arguments (key and message). Let’s keep two values, </a:t>
            </a:r>
            <a:r>
              <a:rPr lang="en" i="1" dirty="0"/>
              <a:t>K</a:t>
            </a:r>
            <a:r>
              <a:rPr lang="en" dirty="0"/>
              <a:t> (key) and </a:t>
            </a:r>
            <a:r>
              <a:rPr lang="en" i="1" dirty="0"/>
              <a:t>V</a:t>
            </a:r>
            <a:r>
              <a:rPr lang="en" dirty="0"/>
              <a:t> (value) as internal state</a:t>
            </a:r>
            <a:endParaRPr dirty="0"/>
          </a:p>
        </p:txBody>
      </p:sp>
      <p:sp>
        <p:nvSpPr>
          <p:cNvPr id="205" name="Google Shape;205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Last Time: Hashes</a:t>
            </a:r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/>
              <a:t>Map arbitrary-length input to fixed-length output</a:t>
            </a:r>
            <a:endParaRPr sz="20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/>
              <a:t>Output is deterministic and unpredictable</a:t>
            </a:r>
            <a:endParaRPr sz="20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/>
              <a:t>Security properties</a:t>
            </a:r>
            <a:endParaRPr sz="20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One way: Given an output </a:t>
            </a:r>
            <a:r>
              <a:rPr lang="en" sz="1600" i="1" dirty="0"/>
              <a:t>y</a:t>
            </a:r>
            <a:r>
              <a:rPr lang="en" sz="1600" dirty="0"/>
              <a:t>, it is infeasible to find any input </a:t>
            </a:r>
            <a:r>
              <a:rPr lang="en" sz="1600" i="1" dirty="0"/>
              <a:t>x</a:t>
            </a:r>
            <a:r>
              <a:rPr lang="en" sz="1600" dirty="0"/>
              <a:t> such that </a:t>
            </a:r>
            <a:r>
              <a:rPr lang="en" sz="1600" i="1" dirty="0"/>
              <a:t>H</a:t>
            </a:r>
            <a:r>
              <a:rPr lang="en" sz="1600" dirty="0"/>
              <a:t>(</a:t>
            </a:r>
            <a:r>
              <a:rPr lang="en" sz="1600" i="1" dirty="0"/>
              <a:t>x</a:t>
            </a:r>
            <a:r>
              <a:rPr lang="en" sz="1600" dirty="0"/>
              <a:t>) = </a:t>
            </a:r>
            <a:r>
              <a:rPr lang="en" sz="1600" i="1" dirty="0"/>
              <a:t>y</a:t>
            </a:r>
            <a:r>
              <a:rPr lang="en" sz="1600" dirty="0"/>
              <a:t>.</a:t>
            </a:r>
            <a:endParaRPr sz="16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Collision resistant: It is infeasible to find another any pair of inputs </a:t>
            </a:r>
            <a:r>
              <a:rPr lang="en" sz="1600" i="1" dirty="0"/>
              <a:t>x'</a:t>
            </a:r>
            <a:r>
              <a:rPr lang="en" sz="1600" dirty="0"/>
              <a:t> ≠ </a:t>
            </a:r>
            <a:r>
              <a:rPr lang="en" sz="1600" i="1" dirty="0"/>
              <a:t>x</a:t>
            </a:r>
            <a:r>
              <a:rPr lang="en" sz="1600" dirty="0"/>
              <a:t> such that </a:t>
            </a:r>
            <a:r>
              <a:rPr lang="en" sz="1600" i="1" dirty="0"/>
              <a:t>H</a:t>
            </a:r>
            <a:r>
              <a:rPr lang="en" sz="1600" dirty="0"/>
              <a:t>(</a:t>
            </a:r>
            <a:r>
              <a:rPr lang="en" sz="1600" i="1" dirty="0"/>
              <a:t>x</a:t>
            </a:r>
            <a:r>
              <a:rPr lang="en" sz="1600" dirty="0"/>
              <a:t>) = </a:t>
            </a:r>
            <a:r>
              <a:rPr lang="en" sz="1600" i="1" dirty="0"/>
              <a:t>H</a:t>
            </a:r>
            <a:r>
              <a:rPr lang="en" sz="1600" dirty="0"/>
              <a:t>(</a:t>
            </a:r>
            <a:r>
              <a:rPr lang="en" sz="1600" i="1" dirty="0"/>
              <a:t>x'</a:t>
            </a:r>
            <a:r>
              <a:rPr lang="en" sz="1600" dirty="0"/>
              <a:t>).</a:t>
            </a:r>
            <a:endParaRPr sz="16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/>
              <a:t>Some hashes are vulnerable to length extension attacks</a:t>
            </a:r>
            <a:endParaRPr sz="20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/>
              <a:t>Hashes don’t provide integrity (unless you can publish the hash securely)</a:t>
            </a:r>
            <a:endParaRPr sz="2000" dirty="0"/>
          </a:p>
        </p:txBody>
      </p:sp>
      <p:sp>
        <p:nvSpPr>
          <p:cNvPr id="81" name="Google Shape;81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6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HMAC-DRBG</a:t>
            </a:r>
            <a:endParaRPr/>
          </a:p>
        </p:txBody>
      </p:sp>
      <p:sp>
        <p:nvSpPr>
          <p:cNvPr id="211" name="Google Shape;211;p36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Seed(</a:t>
            </a:r>
            <a:r>
              <a:rPr lang="en" i="1"/>
              <a:t>s</a:t>
            </a:r>
            <a:r>
              <a:rPr lang="en"/>
              <a:t>):</a:t>
            </a:r>
            <a:endParaRPr/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/>
              <a:t>K</a:t>
            </a:r>
            <a:r>
              <a:rPr lang="en"/>
              <a:t> = 0</a:t>
            </a:r>
            <a:endParaRPr/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/>
              <a:t>V</a:t>
            </a:r>
            <a:r>
              <a:rPr lang="en"/>
              <a:t> = 0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/>
              <a:t>K</a:t>
            </a:r>
            <a:r>
              <a:rPr lang="en"/>
              <a:t> = HMAC(</a:t>
            </a:r>
            <a:r>
              <a:rPr lang="en" i="1"/>
              <a:t>K</a:t>
            </a:r>
            <a:r>
              <a:rPr lang="en"/>
              <a:t>, </a:t>
            </a:r>
            <a:r>
              <a:rPr lang="en" i="1"/>
              <a:t>V</a:t>
            </a:r>
            <a:r>
              <a:rPr lang="en"/>
              <a:t> || 0x00 || </a:t>
            </a:r>
            <a:r>
              <a:rPr lang="en" i="1"/>
              <a:t>s</a:t>
            </a:r>
            <a:r>
              <a:rPr lang="en"/>
              <a:t>)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/>
              <a:t>V</a:t>
            </a:r>
            <a:r>
              <a:rPr lang="en"/>
              <a:t> = HMAC(</a:t>
            </a:r>
            <a:r>
              <a:rPr lang="en" i="1"/>
              <a:t>K</a:t>
            </a:r>
            <a:r>
              <a:rPr lang="en"/>
              <a:t>, </a:t>
            </a:r>
            <a:r>
              <a:rPr lang="en" i="1"/>
              <a:t>V</a:t>
            </a:r>
            <a:r>
              <a:rPr lang="en"/>
              <a:t>)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/>
              <a:t>K</a:t>
            </a:r>
            <a:r>
              <a:rPr lang="en"/>
              <a:t> = HMAC(</a:t>
            </a:r>
            <a:r>
              <a:rPr lang="en" i="1"/>
              <a:t>K</a:t>
            </a:r>
            <a:r>
              <a:rPr lang="en"/>
              <a:t>, </a:t>
            </a:r>
            <a:r>
              <a:rPr lang="en" i="1"/>
              <a:t>V</a:t>
            </a:r>
            <a:r>
              <a:rPr lang="en"/>
              <a:t> || 0x01 || </a:t>
            </a:r>
            <a:r>
              <a:rPr lang="en" i="1"/>
              <a:t>s</a:t>
            </a:r>
            <a:r>
              <a:rPr lang="en"/>
              <a:t>)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i="1"/>
              <a:t>V</a:t>
            </a:r>
            <a:r>
              <a:rPr lang="en"/>
              <a:t> = HMAC(</a:t>
            </a:r>
            <a:r>
              <a:rPr lang="en" i="1"/>
              <a:t>K</a:t>
            </a:r>
            <a:r>
              <a:rPr lang="en"/>
              <a:t>, </a:t>
            </a:r>
            <a:r>
              <a:rPr lang="en" i="1"/>
              <a:t>V</a:t>
            </a:r>
            <a:r>
              <a:rPr lang="en"/>
              <a:t>)</a:t>
            </a:r>
            <a:endParaRPr/>
          </a:p>
        </p:txBody>
      </p:sp>
      <p:grpSp>
        <p:nvGrpSpPr>
          <p:cNvPr id="212" name="Google Shape;212;p36"/>
          <p:cNvGrpSpPr/>
          <p:nvPr/>
        </p:nvGrpSpPr>
        <p:grpSpPr>
          <a:xfrm>
            <a:off x="1626600" y="1754425"/>
            <a:ext cx="4788600" cy="400200"/>
            <a:chOff x="1626600" y="1906825"/>
            <a:chExt cx="4788600" cy="400200"/>
          </a:xfrm>
        </p:grpSpPr>
        <p:cxnSp>
          <p:nvCxnSpPr>
            <p:cNvPr id="213" name="Google Shape;213;p36"/>
            <p:cNvCxnSpPr>
              <a:stCxn id="214" idx="1"/>
            </p:cNvCxnSpPr>
            <p:nvPr/>
          </p:nvCxnSpPr>
          <p:spPr>
            <a:xfrm rot="10800000">
              <a:off x="1626600" y="2106925"/>
              <a:ext cx="19356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14" name="Google Shape;214;p36"/>
            <p:cNvSpPr txBox="1"/>
            <p:nvPr/>
          </p:nvSpPr>
          <p:spPr>
            <a:xfrm>
              <a:off x="3562200" y="1906825"/>
              <a:ext cx="2853000" cy="400200"/>
            </a:xfrm>
            <a:prstGeom prst="rect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</a:rPr>
                <a:t>Initialize internal state</a:t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215" name="Google Shape;215;p36"/>
          <p:cNvGrpSpPr/>
          <p:nvPr/>
        </p:nvGrpSpPr>
        <p:grpSpPr>
          <a:xfrm>
            <a:off x="4053000" y="2887950"/>
            <a:ext cx="3859500" cy="615600"/>
            <a:chOff x="3595800" y="2735550"/>
            <a:chExt cx="3859500" cy="615600"/>
          </a:xfrm>
        </p:grpSpPr>
        <p:cxnSp>
          <p:nvCxnSpPr>
            <p:cNvPr id="216" name="Google Shape;216;p36"/>
            <p:cNvCxnSpPr>
              <a:stCxn id="217" idx="1"/>
            </p:cNvCxnSpPr>
            <p:nvPr/>
          </p:nvCxnSpPr>
          <p:spPr>
            <a:xfrm rot="10800000">
              <a:off x="3595800" y="3043350"/>
              <a:ext cx="1586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17" name="Google Shape;217;p36"/>
            <p:cNvSpPr txBox="1"/>
            <p:nvPr/>
          </p:nvSpPr>
          <p:spPr>
            <a:xfrm>
              <a:off x="5182200" y="2735550"/>
              <a:ext cx="2273100" cy="615600"/>
            </a:xfrm>
            <a:prstGeom prst="rect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</a:rPr>
                <a:t>Update internal state with provided entropy</a:t>
              </a: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7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HMAC-DRBG</a:t>
            </a:r>
            <a:endParaRPr/>
          </a:p>
        </p:txBody>
      </p:sp>
      <p:sp>
        <p:nvSpPr>
          <p:cNvPr id="223" name="Google Shape;223;p37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Reseed(s):</a:t>
            </a:r>
            <a:endParaRPr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/>
              <a:t>K</a:t>
            </a:r>
            <a:r>
              <a:rPr lang="en"/>
              <a:t> = HMAC(</a:t>
            </a:r>
            <a:r>
              <a:rPr lang="en" i="1"/>
              <a:t>K</a:t>
            </a:r>
            <a:r>
              <a:rPr lang="en"/>
              <a:t>, </a:t>
            </a:r>
            <a:r>
              <a:rPr lang="en" i="1"/>
              <a:t>V</a:t>
            </a:r>
            <a:r>
              <a:rPr lang="en"/>
              <a:t> || 0x00 || </a:t>
            </a:r>
            <a:r>
              <a:rPr lang="en" i="1"/>
              <a:t>s</a:t>
            </a:r>
            <a:r>
              <a:rPr lang="en"/>
              <a:t>)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/>
              <a:t>V</a:t>
            </a:r>
            <a:r>
              <a:rPr lang="en"/>
              <a:t> = HMAC(</a:t>
            </a:r>
            <a:r>
              <a:rPr lang="en" i="1"/>
              <a:t>K</a:t>
            </a:r>
            <a:r>
              <a:rPr lang="en"/>
              <a:t>, </a:t>
            </a:r>
            <a:r>
              <a:rPr lang="en" i="1"/>
              <a:t>V</a:t>
            </a:r>
            <a:r>
              <a:rPr lang="en"/>
              <a:t>)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/>
              <a:t>K</a:t>
            </a:r>
            <a:r>
              <a:rPr lang="en"/>
              <a:t> = HMAC(</a:t>
            </a:r>
            <a:r>
              <a:rPr lang="en" i="1"/>
              <a:t>K</a:t>
            </a:r>
            <a:r>
              <a:rPr lang="en"/>
              <a:t>, </a:t>
            </a:r>
            <a:r>
              <a:rPr lang="en" i="1"/>
              <a:t>V</a:t>
            </a:r>
            <a:r>
              <a:rPr lang="en"/>
              <a:t> || 0x01 || </a:t>
            </a:r>
            <a:r>
              <a:rPr lang="en" i="1"/>
              <a:t>s</a:t>
            </a:r>
            <a:r>
              <a:rPr lang="en"/>
              <a:t>)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/>
              <a:t>V</a:t>
            </a:r>
            <a:r>
              <a:rPr lang="en"/>
              <a:t> = HMAC(</a:t>
            </a:r>
            <a:r>
              <a:rPr lang="en" i="1"/>
              <a:t>K</a:t>
            </a:r>
            <a:r>
              <a:rPr lang="en"/>
              <a:t>, </a:t>
            </a:r>
            <a:r>
              <a:rPr lang="en" i="1"/>
              <a:t>V</a:t>
            </a:r>
            <a:r>
              <a:rPr lang="en"/>
              <a:t>)</a:t>
            </a:r>
            <a:endParaRPr/>
          </a:p>
        </p:txBody>
      </p:sp>
      <p:grpSp>
        <p:nvGrpSpPr>
          <p:cNvPr id="224" name="Google Shape;224;p37"/>
          <p:cNvGrpSpPr/>
          <p:nvPr/>
        </p:nvGrpSpPr>
        <p:grpSpPr>
          <a:xfrm>
            <a:off x="4053000" y="1973550"/>
            <a:ext cx="3859500" cy="615600"/>
            <a:chOff x="3595800" y="2735550"/>
            <a:chExt cx="3859500" cy="615600"/>
          </a:xfrm>
        </p:grpSpPr>
        <p:cxnSp>
          <p:nvCxnSpPr>
            <p:cNvPr id="225" name="Google Shape;225;p37"/>
            <p:cNvCxnSpPr>
              <a:stCxn id="226" idx="1"/>
            </p:cNvCxnSpPr>
            <p:nvPr/>
          </p:nvCxnSpPr>
          <p:spPr>
            <a:xfrm rot="10800000">
              <a:off x="3595800" y="3043350"/>
              <a:ext cx="1586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26" name="Google Shape;226;p37"/>
            <p:cNvSpPr txBox="1"/>
            <p:nvPr/>
          </p:nvSpPr>
          <p:spPr>
            <a:xfrm>
              <a:off x="5182200" y="2735550"/>
              <a:ext cx="2273100" cy="615600"/>
            </a:xfrm>
            <a:prstGeom prst="rect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</a:rPr>
                <a:t>Update internal state with provided entropy</a:t>
              </a: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8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HMAC-DRBG</a:t>
            </a:r>
            <a:endParaRPr/>
          </a:p>
        </p:txBody>
      </p:sp>
      <p:sp>
        <p:nvSpPr>
          <p:cNvPr id="232" name="Google Shape;232;p38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Generate(</a:t>
            </a:r>
            <a:r>
              <a:rPr lang="en" i="1"/>
              <a:t>n</a:t>
            </a:r>
            <a:r>
              <a:rPr lang="en"/>
              <a:t>):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output = ''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while</a:t>
            </a:r>
            <a:r>
              <a:rPr lang="en"/>
              <a:t> len(output) &lt; </a:t>
            </a:r>
            <a:r>
              <a:rPr lang="en" i="1"/>
              <a:t>n</a:t>
            </a:r>
            <a:r>
              <a:rPr lang="en"/>
              <a:t> </a:t>
            </a:r>
            <a:r>
              <a:rPr lang="en" b="1"/>
              <a:t>do</a:t>
            </a:r>
            <a:endParaRPr b="1"/>
          </a:p>
          <a:p>
            <a:pPr marL="457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/>
              <a:t>V</a:t>
            </a:r>
            <a:r>
              <a:rPr lang="en"/>
              <a:t> = HMAC(</a:t>
            </a:r>
            <a:r>
              <a:rPr lang="en" i="1"/>
              <a:t>K</a:t>
            </a:r>
            <a:r>
              <a:rPr lang="en"/>
              <a:t>, </a:t>
            </a:r>
            <a:r>
              <a:rPr lang="en" i="1"/>
              <a:t>V</a:t>
            </a:r>
            <a:r>
              <a:rPr lang="en"/>
              <a:t>)</a:t>
            </a:r>
            <a:endParaRPr/>
          </a:p>
          <a:p>
            <a:pPr marL="457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output = output || </a:t>
            </a:r>
            <a:r>
              <a:rPr lang="en" i="1"/>
              <a:t>V</a:t>
            </a:r>
            <a:endParaRPr i="1"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end while</a:t>
            </a:r>
            <a:br>
              <a:rPr lang="en"/>
            </a:b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/>
              <a:t>K</a:t>
            </a:r>
            <a:r>
              <a:rPr lang="en"/>
              <a:t> = HMAC(</a:t>
            </a:r>
            <a:r>
              <a:rPr lang="en" i="1"/>
              <a:t>K</a:t>
            </a:r>
            <a:r>
              <a:rPr lang="en"/>
              <a:t>, </a:t>
            </a:r>
            <a:r>
              <a:rPr lang="en" i="1"/>
              <a:t>V</a:t>
            </a:r>
            <a:r>
              <a:rPr lang="en"/>
              <a:t> || 0x00)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/>
              <a:t>V</a:t>
            </a:r>
            <a:r>
              <a:rPr lang="en"/>
              <a:t> = HMAC(</a:t>
            </a:r>
            <a:r>
              <a:rPr lang="en" i="1"/>
              <a:t>K</a:t>
            </a:r>
            <a:r>
              <a:rPr lang="en"/>
              <a:t>, </a:t>
            </a:r>
            <a:r>
              <a:rPr lang="en" i="1"/>
              <a:t>V</a:t>
            </a:r>
            <a:r>
              <a:rPr lang="en"/>
              <a:t>)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output[:</a:t>
            </a:r>
            <a:r>
              <a:rPr lang="en" i="1"/>
              <a:t>n</a:t>
            </a:r>
            <a:r>
              <a:rPr lang="en"/>
              <a:t>]</a:t>
            </a:r>
            <a:endParaRPr/>
          </a:p>
        </p:txBody>
      </p:sp>
      <p:grpSp>
        <p:nvGrpSpPr>
          <p:cNvPr id="233" name="Google Shape;233;p38"/>
          <p:cNvGrpSpPr/>
          <p:nvPr/>
        </p:nvGrpSpPr>
        <p:grpSpPr>
          <a:xfrm>
            <a:off x="3392175" y="2368650"/>
            <a:ext cx="4792500" cy="615600"/>
            <a:chOff x="3392175" y="2368650"/>
            <a:chExt cx="4792500" cy="615600"/>
          </a:xfrm>
        </p:grpSpPr>
        <p:cxnSp>
          <p:nvCxnSpPr>
            <p:cNvPr id="234" name="Google Shape;234;p38"/>
            <p:cNvCxnSpPr>
              <a:stCxn id="235" idx="1"/>
            </p:cNvCxnSpPr>
            <p:nvPr/>
          </p:nvCxnSpPr>
          <p:spPr>
            <a:xfrm rot="10800000">
              <a:off x="3392175" y="2676450"/>
              <a:ext cx="19395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35" name="Google Shape;235;p38"/>
            <p:cNvSpPr txBox="1"/>
            <p:nvPr/>
          </p:nvSpPr>
          <p:spPr>
            <a:xfrm>
              <a:off x="5331675" y="2368650"/>
              <a:ext cx="2853000" cy="615600"/>
            </a:xfrm>
            <a:prstGeom prst="rect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Call HMAC repeatedly to generate random-looking output </a:t>
              </a:r>
              <a:endParaRPr/>
            </a:p>
          </p:txBody>
        </p:sp>
      </p:grpSp>
      <p:grpSp>
        <p:nvGrpSpPr>
          <p:cNvPr id="236" name="Google Shape;236;p38"/>
          <p:cNvGrpSpPr/>
          <p:nvPr/>
        </p:nvGrpSpPr>
        <p:grpSpPr>
          <a:xfrm>
            <a:off x="3450525" y="3578400"/>
            <a:ext cx="4453800" cy="615600"/>
            <a:chOff x="4441125" y="3578400"/>
            <a:chExt cx="4453800" cy="615600"/>
          </a:xfrm>
        </p:grpSpPr>
        <p:cxnSp>
          <p:nvCxnSpPr>
            <p:cNvPr id="237" name="Google Shape;237;p38"/>
            <p:cNvCxnSpPr>
              <a:stCxn id="238" idx="1"/>
            </p:cNvCxnSpPr>
            <p:nvPr/>
          </p:nvCxnSpPr>
          <p:spPr>
            <a:xfrm rot="10800000">
              <a:off x="4441125" y="3886200"/>
              <a:ext cx="16008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38" name="Google Shape;238;p38"/>
            <p:cNvSpPr txBox="1"/>
            <p:nvPr/>
          </p:nvSpPr>
          <p:spPr>
            <a:xfrm>
              <a:off x="6041925" y="3578400"/>
              <a:ext cx="2853000" cy="615600"/>
            </a:xfrm>
            <a:prstGeom prst="rect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Update internal state with no extra entropy</a:t>
              </a: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HMAC-DRBG: Security</a:t>
            </a:r>
            <a:endParaRPr/>
          </a:p>
        </p:txBody>
      </p:sp>
      <p:sp>
        <p:nvSpPr>
          <p:cNvPr id="244" name="Google Shape;244;p39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Assuming HMAC is secure, HMAC-DRBG is a secure, rollback-resistant PRNG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Secure: If you can distinguish PRNG output from random, then you’ve distinguished HMAC from random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Rollback-resistant: If you can derive old output from the current state, then you’ve reversed the hash function or HMAC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full proof is out of scope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 other words: if you break HMAC-DRBG, you’ve either broken HMAC or the underlying hash function</a:t>
            </a:r>
            <a:endParaRPr b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Insecure PRNGs: CVE-2019-16303</a:t>
            </a:r>
            <a:endParaRPr/>
          </a:p>
        </p:txBody>
      </p:sp>
      <p:sp>
        <p:nvSpPr>
          <p:cNvPr id="250" name="Google Shape;250;p40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Relevant if you wrote an app in JHipster before 2019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Password reset functions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When you forget your password, receive an email with a special link to reset your password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special link should contain a randomly-generated code (so attackers can't make their own link)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Vulnerability: Bad PRNG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You can figure out the PRNG’s internal state from the reset link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Request password reset links for other people's accounts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Predict the “random” reset link and take over any account you want!</a:t>
            </a:r>
            <a:endParaRPr/>
          </a:p>
        </p:txBody>
      </p:sp>
      <p:sp>
        <p:nvSpPr>
          <p:cNvPr id="251" name="Google Shape;251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1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Insecure PRNGs: Rust Rand_Core</a:t>
            </a:r>
            <a:endParaRPr/>
          </a:p>
        </p:txBody>
      </p:sp>
      <p:sp>
        <p:nvSpPr>
          <p:cNvPr id="257" name="Google Shape;257;p41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Rust library has an interface for “secure” random number generators… but it isn’t actually secure!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Example: ChaCha8Rng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 stream cipher PRNG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 reseed function: no way of adding extra entropy after the initial seed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Seed only takes 32 bits: no way to combine entropy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 rollback resistance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None of the “secure” RNGs are cryptographically secure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None have a reseed function to add extra entropy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None take arbitrarily long seeds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Takeaway</a:t>
            </a:r>
            <a:r>
              <a:rPr lang="en"/>
              <a:t>: Always make sure you use a secure PRNG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Consider human factors? Use fail-safe defaults?</a:t>
            </a:r>
            <a:endParaRPr/>
          </a:p>
        </p:txBody>
      </p:sp>
      <p:sp>
        <p:nvSpPr>
          <p:cNvPr id="258" name="Google Shape;258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2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Application: Universally Unique Identifiers (UUIDs)</a:t>
            </a:r>
            <a:endParaRPr/>
          </a:p>
        </p:txBody>
      </p:sp>
      <p:sp>
        <p:nvSpPr>
          <p:cNvPr id="264" name="Google Shape;264;p42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Scenario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You have a set of objects (e.g. files)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You need to assign a unique name to every object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Every name must be unique and unpredictable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Solution: Choose a random value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If you use enough randomness, the probability of generating the same random value twice are astronomically small (basically 0)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Universally Unique Identifiers (UUIDs)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128-bit unique values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To generate a new UUID, seed a secure PRNG properly, and generate a random value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Often written in hexadecimal: </a:t>
            </a: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00112233-4455-6677-8899-aabbccddeeff</a:t>
            </a:r>
            <a:endParaRPr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5" name="Google Shape;265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3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PRNGs: Summary</a:t>
            </a:r>
            <a:endParaRPr/>
          </a:p>
        </p:txBody>
      </p:sp>
      <p:sp>
        <p:nvSpPr>
          <p:cNvPr id="271" name="Google Shape;271;p43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True randomness requires sampling a physical process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Slow, expensive, and biased (low entropy)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PRNG: An algorithm that uses a little bit of true randomness to generate a lot of random-looking output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Seed(entropy): Initialize internal state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Reseed(entropy): Add additional entropy to the internal state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Generate(n): Generate n bits of pseudorandom output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Security: Computationally indistinguishable from truly random bits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CTR-DRBG: Use a block cipher in CTR mode to generate pseudorandom bits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HMAC-DRBG: Use repeated applications of HMAC to generate pseudorandom bits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Application: UUIDs</a:t>
            </a:r>
            <a:endParaRPr dirty="0"/>
          </a:p>
        </p:txBody>
      </p:sp>
      <p:sp>
        <p:nvSpPr>
          <p:cNvPr id="272" name="Google Shape;272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 Ciphers</a:t>
            </a:r>
            <a:endParaRPr/>
          </a:p>
        </p:txBody>
      </p:sp>
      <p:sp>
        <p:nvSpPr>
          <p:cNvPr id="279" name="Google Shape;279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5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 Ciphers</a:t>
            </a:r>
            <a:endParaRPr/>
          </a:p>
        </p:txBody>
      </p:sp>
      <p:sp>
        <p:nvSpPr>
          <p:cNvPr id="285" name="Google Shape;285;p45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Another way to construct symmetric key encryption schemes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Idea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 secure PRNG produces output that looks indistinguishable from random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 attacker who can’t see the internal PRNG state can’t learn any output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if we used PRNG output as the key to a one-time pad?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Stream cipher</a:t>
            </a:r>
            <a:r>
              <a:rPr lang="en"/>
              <a:t>: A symmetric encryption algorithm that uses pseudorandom bits as the key to a one-time pad</a:t>
            </a:r>
            <a:endParaRPr/>
          </a:p>
        </p:txBody>
      </p:sp>
      <p:sp>
        <p:nvSpPr>
          <p:cNvPr id="286" name="Google Shape;286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Last Time: MACs</a:t>
            </a:r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/>
              <a:t>Inputs: a secret key and a message</a:t>
            </a:r>
            <a:endParaRPr sz="20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/>
              <a:t>Output: a tag on the message</a:t>
            </a:r>
            <a:endParaRPr sz="20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/>
              <a:t>A secure MAC is unforgeable: Even if Mallory can trick Alice into creating MACs for messages that Mallory chooses, Mallory cannot create a valid MAC on a message that she hasn't seen before</a:t>
            </a:r>
            <a:endParaRPr sz="20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/>
              <a:t>Example: HMAC(</a:t>
            </a:r>
            <a:r>
              <a:rPr lang="en" sz="2000" i="1" dirty="0"/>
              <a:t>K</a:t>
            </a:r>
            <a:r>
              <a:rPr lang="en" sz="2000" dirty="0"/>
              <a:t>, </a:t>
            </a:r>
            <a:r>
              <a:rPr lang="en" sz="2000" i="1" dirty="0"/>
              <a:t>M</a:t>
            </a:r>
            <a:r>
              <a:rPr lang="en" sz="2000" dirty="0"/>
              <a:t>) = </a:t>
            </a:r>
            <a:r>
              <a:rPr lang="en" sz="2000" i="1" dirty="0"/>
              <a:t>H</a:t>
            </a:r>
            <a:r>
              <a:rPr lang="en" sz="2000" dirty="0"/>
              <a:t>(</a:t>
            </a:r>
            <a:r>
              <a:rPr lang="en" sz="2000" dirty="0">
                <a:solidFill>
                  <a:srgbClr val="0000FF"/>
                </a:solidFill>
              </a:rPr>
              <a:t>(</a:t>
            </a:r>
            <a:r>
              <a:rPr lang="en" sz="2000" i="1" dirty="0">
                <a:solidFill>
                  <a:srgbClr val="0000FF"/>
                </a:solidFill>
              </a:rPr>
              <a:t>K</a:t>
            </a:r>
            <a:r>
              <a:rPr lang="en" sz="2000" dirty="0">
                <a:solidFill>
                  <a:srgbClr val="0000FF"/>
                </a:solidFill>
              </a:rPr>
              <a:t>' ⊕ </a:t>
            </a:r>
            <a:r>
              <a:rPr lang="en" sz="2000" i="1" dirty="0" err="1">
                <a:solidFill>
                  <a:srgbClr val="0000FF"/>
                </a:solidFill>
              </a:rPr>
              <a:t>opad</a:t>
            </a:r>
            <a:r>
              <a:rPr lang="en" sz="2000" dirty="0">
                <a:solidFill>
                  <a:srgbClr val="0000FF"/>
                </a:solidFill>
              </a:rPr>
              <a:t>)</a:t>
            </a:r>
            <a:r>
              <a:rPr lang="en" sz="2000" dirty="0"/>
              <a:t> || </a:t>
            </a:r>
            <a:r>
              <a:rPr lang="en" sz="2000" i="1" dirty="0"/>
              <a:t>H</a:t>
            </a:r>
            <a:r>
              <a:rPr lang="en" sz="2000" dirty="0"/>
              <a:t>(</a:t>
            </a:r>
            <a:r>
              <a:rPr lang="en" sz="2000" dirty="0">
                <a:solidFill>
                  <a:srgbClr val="FF0000"/>
                </a:solidFill>
              </a:rPr>
              <a:t>(</a:t>
            </a:r>
            <a:r>
              <a:rPr lang="en" sz="2000" i="1" dirty="0">
                <a:solidFill>
                  <a:srgbClr val="FF0000"/>
                </a:solidFill>
              </a:rPr>
              <a:t>K</a:t>
            </a:r>
            <a:r>
              <a:rPr lang="en" sz="2000" dirty="0">
                <a:solidFill>
                  <a:srgbClr val="FF0000"/>
                </a:solidFill>
              </a:rPr>
              <a:t>' ⊕ </a:t>
            </a:r>
            <a:r>
              <a:rPr lang="en" sz="2000" i="1" dirty="0" err="1">
                <a:solidFill>
                  <a:srgbClr val="FF0000"/>
                </a:solidFill>
              </a:rPr>
              <a:t>ipad</a:t>
            </a:r>
            <a:r>
              <a:rPr lang="en" sz="2000" dirty="0">
                <a:solidFill>
                  <a:srgbClr val="FF0000"/>
                </a:solidFill>
              </a:rPr>
              <a:t>)</a:t>
            </a:r>
            <a:r>
              <a:rPr lang="en" sz="2000" dirty="0"/>
              <a:t> || </a:t>
            </a:r>
            <a:r>
              <a:rPr lang="en" sz="2000" i="1" dirty="0"/>
              <a:t>M</a:t>
            </a:r>
            <a:r>
              <a:rPr lang="en" sz="2000" dirty="0"/>
              <a:t>))</a:t>
            </a:r>
            <a:endParaRPr sz="20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/>
              <a:t>MACs do not provide confidentiality</a:t>
            </a:r>
            <a:endParaRPr sz="2000" dirty="0"/>
          </a:p>
        </p:txBody>
      </p:sp>
      <p:sp>
        <p:nvSpPr>
          <p:cNvPr id="88" name="Google Shape;88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6"/>
          <p:cNvSpPr txBox="1"/>
          <p:nvPr/>
        </p:nvSpPr>
        <p:spPr>
          <a:xfrm>
            <a:off x="5503725" y="4657000"/>
            <a:ext cx="35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⊕</a:t>
            </a:r>
            <a:endParaRPr sz="1800"/>
          </a:p>
        </p:txBody>
      </p:sp>
      <p:sp>
        <p:nvSpPr>
          <p:cNvPr id="292" name="Google Shape;292;p46"/>
          <p:cNvSpPr txBox="1"/>
          <p:nvPr/>
        </p:nvSpPr>
        <p:spPr>
          <a:xfrm>
            <a:off x="5057175" y="3949600"/>
            <a:ext cx="1247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Generate(n)</a:t>
            </a:r>
            <a:endParaRPr/>
          </a:p>
        </p:txBody>
      </p:sp>
      <p:sp>
        <p:nvSpPr>
          <p:cNvPr id="293" name="Google Shape;293;p46"/>
          <p:cNvSpPr txBox="1"/>
          <p:nvPr/>
        </p:nvSpPr>
        <p:spPr>
          <a:xfrm>
            <a:off x="5203575" y="3242200"/>
            <a:ext cx="954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Seed(k)</a:t>
            </a:r>
            <a:endParaRPr/>
          </a:p>
        </p:txBody>
      </p:sp>
      <p:sp>
        <p:nvSpPr>
          <p:cNvPr id="294" name="Google Shape;294;p46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 Ciphers</a:t>
            </a:r>
            <a:endParaRPr/>
          </a:p>
        </p:txBody>
      </p:sp>
      <p:sp>
        <p:nvSpPr>
          <p:cNvPr id="295" name="Google Shape;295;p46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Protocol: Alice and Bob both seed a secure PRNG with their symmetric secret key, and then use the output as the key for a one-time pad</a:t>
            </a:r>
            <a:endParaRPr/>
          </a:p>
        </p:txBody>
      </p:sp>
      <p:sp>
        <p:nvSpPr>
          <p:cNvPr id="296" name="Google Shape;296;p46"/>
          <p:cNvSpPr txBox="1"/>
          <p:nvPr/>
        </p:nvSpPr>
        <p:spPr>
          <a:xfrm>
            <a:off x="2034200" y="3242200"/>
            <a:ext cx="954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Seed(k)</a:t>
            </a:r>
            <a:endParaRPr/>
          </a:p>
        </p:txBody>
      </p:sp>
      <p:sp>
        <p:nvSpPr>
          <p:cNvPr id="297" name="Google Shape;297;p46"/>
          <p:cNvSpPr txBox="1"/>
          <p:nvPr/>
        </p:nvSpPr>
        <p:spPr>
          <a:xfrm>
            <a:off x="1887800" y="3949600"/>
            <a:ext cx="1247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Generate(n)</a:t>
            </a:r>
            <a:endParaRPr/>
          </a:p>
        </p:txBody>
      </p:sp>
      <p:sp>
        <p:nvSpPr>
          <p:cNvPr id="298" name="Google Shape;298;p46"/>
          <p:cNvSpPr txBox="1"/>
          <p:nvPr/>
        </p:nvSpPr>
        <p:spPr>
          <a:xfrm>
            <a:off x="2334350" y="4657000"/>
            <a:ext cx="35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⊕</a:t>
            </a:r>
            <a:endParaRPr sz="1800"/>
          </a:p>
        </p:txBody>
      </p:sp>
      <p:cxnSp>
        <p:nvCxnSpPr>
          <p:cNvPr id="299" name="Google Shape;299;p46"/>
          <p:cNvCxnSpPr>
            <a:stCxn id="296" idx="2"/>
            <a:endCxn id="297" idx="0"/>
          </p:cNvCxnSpPr>
          <p:nvPr/>
        </p:nvCxnSpPr>
        <p:spPr>
          <a:xfrm>
            <a:off x="2511500" y="3642400"/>
            <a:ext cx="0" cy="30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0" name="Google Shape;300;p46"/>
          <p:cNvCxnSpPr>
            <a:stCxn id="297" idx="2"/>
            <a:endCxn id="298" idx="0"/>
          </p:cNvCxnSpPr>
          <p:nvPr/>
        </p:nvCxnSpPr>
        <p:spPr>
          <a:xfrm>
            <a:off x="2511500" y="4349800"/>
            <a:ext cx="0" cy="30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1" name="Google Shape;301;p46"/>
          <p:cNvCxnSpPr>
            <a:stCxn id="293" idx="2"/>
            <a:endCxn id="292" idx="0"/>
          </p:cNvCxnSpPr>
          <p:nvPr/>
        </p:nvCxnSpPr>
        <p:spPr>
          <a:xfrm>
            <a:off x="5680875" y="3642400"/>
            <a:ext cx="0" cy="30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2" name="Google Shape;302;p46"/>
          <p:cNvCxnSpPr>
            <a:stCxn id="292" idx="2"/>
            <a:endCxn id="291" idx="0"/>
          </p:cNvCxnSpPr>
          <p:nvPr/>
        </p:nvCxnSpPr>
        <p:spPr>
          <a:xfrm>
            <a:off x="5680875" y="4349800"/>
            <a:ext cx="0" cy="30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3" name="Google Shape;303;p46"/>
          <p:cNvCxnSpPr>
            <a:stCxn id="304" idx="3"/>
            <a:endCxn id="298" idx="1"/>
          </p:cNvCxnSpPr>
          <p:nvPr/>
        </p:nvCxnSpPr>
        <p:spPr>
          <a:xfrm>
            <a:off x="1555425" y="4887850"/>
            <a:ext cx="77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04" name="Google Shape;304;p46"/>
          <p:cNvSpPr txBox="1"/>
          <p:nvPr/>
        </p:nvSpPr>
        <p:spPr>
          <a:xfrm>
            <a:off x="561825" y="4687750"/>
            <a:ext cx="99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Plaintext</a:t>
            </a:r>
            <a:endParaRPr/>
          </a:p>
        </p:txBody>
      </p:sp>
      <p:cxnSp>
        <p:nvCxnSpPr>
          <p:cNvPr id="305" name="Google Shape;305;p46"/>
          <p:cNvCxnSpPr>
            <a:stCxn id="298" idx="3"/>
            <a:endCxn id="306" idx="1"/>
          </p:cNvCxnSpPr>
          <p:nvPr/>
        </p:nvCxnSpPr>
        <p:spPr>
          <a:xfrm>
            <a:off x="2688650" y="4887850"/>
            <a:ext cx="95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06" name="Google Shape;306;p46"/>
          <p:cNvSpPr txBox="1"/>
          <p:nvPr/>
        </p:nvSpPr>
        <p:spPr>
          <a:xfrm>
            <a:off x="3646325" y="4687750"/>
            <a:ext cx="99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Ciphertext</a:t>
            </a:r>
            <a:endParaRPr/>
          </a:p>
        </p:txBody>
      </p:sp>
      <p:cxnSp>
        <p:nvCxnSpPr>
          <p:cNvPr id="307" name="Google Shape;307;p46"/>
          <p:cNvCxnSpPr>
            <a:stCxn id="306" idx="3"/>
            <a:endCxn id="291" idx="1"/>
          </p:cNvCxnSpPr>
          <p:nvPr/>
        </p:nvCxnSpPr>
        <p:spPr>
          <a:xfrm>
            <a:off x="4639925" y="4887850"/>
            <a:ext cx="863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8" name="Google Shape;308;p46"/>
          <p:cNvCxnSpPr>
            <a:stCxn id="291" idx="3"/>
            <a:endCxn id="309" idx="1"/>
          </p:cNvCxnSpPr>
          <p:nvPr/>
        </p:nvCxnSpPr>
        <p:spPr>
          <a:xfrm>
            <a:off x="5858025" y="4887850"/>
            <a:ext cx="908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09" name="Google Shape;309;p46"/>
          <p:cNvSpPr txBox="1"/>
          <p:nvPr/>
        </p:nvSpPr>
        <p:spPr>
          <a:xfrm>
            <a:off x="6766300" y="4687750"/>
            <a:ext cx="99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Plaintext</a:t>
            </a:r>
            <a:endParaRPr/>
          </a:p>
        </p:txBody>
      </p:sp>
      <p:sp>
        <p:nvSpPr>
          <p:cNvPr id="310" name="Google Shape;310;p46"/>
          <p:cNvSpPr txBox="1"/>
          <p:nvPr/>
        </p:nvSpPr>
        <p:spPr>
          <a:xfrm>
            <a:off x="1887800" y="2876550"/>
            <a:ext cx="1247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Alice</a:t>
            </a:r>
            <a:endParaRPr/>
          </a:p>
        </p:txBody>
      </p:sp>
      <p:sp>
        <p:nvSpPr>
          <p:cNvPr id="311" name="Google Shape;311;p46"/>
          <p:cNvSpPr txBox="1"/>
          <p:nvPr/>
        </p:nvSpPr>
        <p:spPr>
          <a:xfrm>
            <a:off x="5057175" y="2876550"/>
            <a:ext cx="1247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Bob</a:t>
            </a:r>
            <a:endParaRPr/>
          </a:p>
        </p:txBody>
      </p:sp>
      <p:sp>
        <p:nvSpPr>
          <p:cNvPr id="312" name="Google Shape;312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7"/>
          <p:cNvSpPr txBox="1"/>
          <p:nvPr/>
        </p:nvSpPr>
        <p:spPr>
          <a:xfrm>
            <a:off x="5503725" y="4657000"/>
            <a:ext cx="35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⊕</a:t>
            </a:r>
            <a:endParaRPr sz="1800"/>
          </a:p>
        </p:txBody>
      </p:sp>
      <p:sp>
        <p:nvSpPr>
          <p:cNvPr id="318" name="Google Shape;318;p47"/>
          <p:cNvSpPr txBox="1"/>
          <p:nvPr/>
        </p:nvSpPr>
        <p:spPr>
          <a:xfrm>
            <a:off x="5057175" y="3949600"/>
            <a:ext cx="1247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Generate(n)</a:t>
            </a:r>
            <a:endParaRPr/>
          </a:p>
        </p:txBody>
      </p:sp>
      <p:sp>
        <p:nvSpPr>
          <p:cNvPr id="319" name="Google Shape;319;p47"/>
          <p:cNvSpPr txBox="1"/>
          <p:nvPr/>
        </p:nvSpPr>
        <p:spPr>
          <a:xfrm>
            <a:off x="5203575" y="3242200"/>
            <a:ext cx="954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Seed(k)</a:t>
            </a:r>
            <a:endParaRPr/>
          </a:p>
        </p:txBody>
      </p:sp>
      <p:sp>
        <p:nvSpPr>
          <p:cNvPr id="320" name="Google Shape;320;p47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 Ciphers: Encrypting Multiple Messages</a:t>
            </a:r>
            <a:endParaRPr/>
          </a:p>
        </p:txBody>
      </p:sp>
      <p:sp>
        <p:nvSpPr>
          <p:cNvPr id="321" name="Google Shape;321;p47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Recall: One-time pads are insecure when the key is reused. How do we encrypt multiple messages without key reuse?</a:t>
            </a:r>
            <a:endParaRPr/>
          </a:p>
        </p:txBody>
      </p:sp>
      <p:sp>
        <p:nvSpPr>
          <p:cNvPr id="322" name="Google Shape;322;p47"/>
          <p:cNvSpPr txBox="1"/>
          <p:nvPr/>
        </p:nvSpPr>
        <p:spPr>
          <a:xfrm>
            <a:off x="1887800" y="2876550"/>
            <a:ext cx="1247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Alice</a:t>
            </a:r>
            <a:endParaRPr/>
          </a:p>
        </p:txBody>
      </p:sp>
      <p:sp>
        <p:nvSpPr>
          <p:cNvPr id="323" name="Google Shape;323;p47"/>
          <p:cNvSpPr txBox="1"/>
          <p:nvPr/>
        </p:nvSpPr>
        <p:spPr>
          <a:xfrm>
            <a:off x="5057175" y="2876550"/>
            <a:ext cx="1247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Bob</a:t>
            </a:r>
            <a:endParaRPr/>
          </a:p>
        </p:txBody>
      </p:sp>
      <p:sp>
        <p:nvSpPr>
          <p:cNvPr id="324" name="Google Shape;324;p47"/>
          <p:cNvSpPr txBox="1"/>
          <p:nvPr/>
        </p:nvSpPr>
        <p:spPr>
          <a:xfrm>
            <a:off x="2034200" y="3242200"/>
            <a:ext cx="954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Seed(k)</a:t>
            </a:r>
            <a:endParaRPr/>
          </a:p>
        </p:txBody>
      </p:sp>
      <p:sp>
        <p:nvSpPr>
          <p:cNvPr id="325" name="Google Shape;325;p47"/>
          <p:cNvSpPr txBox="1"/>
          <p:nvPr/>
        </p:nvSpPr>
        <p:spPr>
          <a:xfrm>
            <a:off x="1887800" y="3949600"/>
            <a:ext cx="1247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Generate(n)</a:t>
            </a:r>
            <a:endParaRPr/>
          </a:p>
        </p:txBody>
      </p:sp>
      <p:sp>
        <p:nvSpPr>
          <p:cNvPr id="326" name="Google Shape;326;p47"/>
          <p:cNvSpPr txBox="1"/>
          <p:nvPr/>
        </p:nvSpPr>
        <p:spPr>
          <a:xfrm>
            <a:off x="2334350" y="4657000"/>
            <a:ext cx="35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⊕</a:t>
            </a:r>
            <a:endParaRPr sz="1800"/>
          </a:p>
        </p:txBody>
      </p:sp>
      <p:cxnSp>
        <p:nvCxnSpPr>
          <p:cNvPr id="327" name="Google Shape;327;p47"/>
          <p:cNvCxnSpPr>
            <a:stCxn id="324" idx="2"/>
            <a:endCxn id="325" idx="0"/>
          </p:cNvCxnSpPr>
          <p:nvPr/>
        </p:nvCxnSpPr>
        <p:spPr>
          <a:xfrm>
            <a:off x="2511500" y="3642400"/>
            <a:ext cx="0" cy="30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8" name="Google Shape;328;p47"/>
          <p:cNvCxnSpPr>
            <a:stCxn id="325" idx="2"/>
            <a:endCxn id="326" idx="0"/>
          </p:cNvCxnSpPr>
          <p:nvPr/>
        </p:nvCxnSpPr>
        <p:spPr>
          <a:xfrm>
            <a:off x="2511500" y="4349800"/>
            <a:ext cx="0" cy="30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9" name="Google Shape;329;p47"/>
          <p:cNvCxnSpPr>
            <a:stCxn id="319" idx="2"/>
            <a:endCxn id="318" idx="0"/>
          </p:cNvCxnSpPr>
          <p:nvPr/>
        </p:nvCxnSpPr>
        <p:spPr>
          <a:xfrm>
            <a:off x="5680875" y="3642400"/>
            <a:ext cx="0" cy="30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0" name="Google Shape;330;p47"/>
          <p:cNvCxnSpPr>
            <a:stCxn id="318" idx="2"/>
            <a:endCxn id="317" idx="0"/>
          </p:cNvCxnSpPr>
          <p:nvPr/>
        </p:nvCxnSpPr>
        <p:spPr>
          <a:xfrm>
            <a:off x="5680875" y="4349800"/>
            <a:ext cx="0" cy="30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1" name="Google Shape;331;p47"/>
          <p:cNvCxnSpPr>
            <a:stCxn id="332" idx="3"/>
            <a:endCxn id="326" idx="1"/>
          </p:cNvCxnSpPr>
          <p:nvPr/>
        </p:nvCxnSpPr>
        <p:spPr>
          <a:xfrm>
            <a:off x="1555425" y="4887850"/>
            <a:ext cx="77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2" name="Google Shape;332;p47"/>
          <p:cNvSpPr txBox="1"/>
          <p:nvPr/>
        </p:nvSpPr>
        <p:spPr>
          <a:xfrm>
            <a:off x="561825" y="4687750"/>
            <a:ext cx="99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Plaintext</a:t>
            </a:r>
            <a:endParaRPr/>
          </a:p>
        </p:txBody>
      </p:sp>
      <p:cxnSp>
        <p:nvCxnSpPr>
          <p:cNvPr id="333" name="Google Shape;333;p47"/>
          <p:cNvCxnSpPr>
            <a:stCxn id="326" idx="3"/>
            <a:endCxn id="334" idx="1"/>
          </p:cNvCxnSpPr>
          <p:nvPr/>
        </p:nvCxnSpPr>
        <p:spPr>
          <a:xfrm>
            <a:off x="2688650" y="4887850"/>
            <a:ext cx="95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4" name="Google Shape;334;p47"/>
          <p:cNvSpPr txBox="1"/>
          <p:nvPr/>
        </p:nvSpPr>
        <p:spPr>
          <a:xfrm>
            <a:off x="3646325" y="4687750"/>
            <a:ext cx="99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Ciphertext</a:t>
            </a:r>
            <a:endParaRPr/>
          </a:p>
        </p:txBody>
      </p:sp>
      <p:cxnSp>
        <p:nvCxnSpPr>
          <p:cNvPr id="335" name="Google Shape;335;p47"/>
          <p:cNvCxnSpPr>
            <a:stCxn id="334" idx="3"/>
            <a:endCxn id="317" idx="1"/>
          </p:cNvCxnSpPr>
          <p:nvPr/>
        </p:nvCxnSpPr>
        <p:spPr>
          <a:xfrm>
            <a:off x="4639925" y="4887850"/>
            <a:ext cx="863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6" name="Google Shape;336;p47"/>
          <p:cNvCxnSpPr>
            <a:stCxn id="317" idx="3"/>
            <a:endCxn id="337" idx="1"/>
          </p:cNvCxnSpPr>
          <p:nvPr/>
        </p:nvCxnSpPr>
        <p:spPr>
          <a:xfrm>
            <a:off x="5858025" y="4887850"/>
            <a:ext cx="908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7" name="Google Shape;337;p47"/>
          <p:cNvSpPr txBox="1"/>
          <p:nvPr/>
        </p:nvSpPr>
        <p:spPr>
          <a:xfrm>
            <a:off x="6766300" y="4687750"/>
            <a:ext cx="99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Plaintext</a:t>
            </a:r>
            <a:endParaRPr/>
          </a:p>
        </p:txBody>
      </p:sp>
      <p:sp>
        <p:nvSpPr>
          <p:cNvPr id="338" name="Google Shape;338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8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 Ciphers: Encrypting Multiple Messages</a:t>
            </a:r>
            <a:endParaRPr/>
          </a:p>
        </p:txBody>
      </p:sp>
      <p:sp>
        <p:nvSpPr>
          <p:cNvPr id="344" name="Google Shape;344;p48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Solution: For each message, seed the PRNG with the key and a random IV, concatenated. Send the IV with the ciphertext</a:t>
            </a:r>
            <a:endParaRPr/>
          </a:p>
        </p:txBody>
      </p:sp>
      <p:sp>
        <p:nvSpPr>
          <p:cNvPr id="345" name="Google Shape;345;p48"/>
          <p:cNvSpPr txBox="1"/>
          <p:nvPr/>
        </p:nvSpPr>
        <p:spPr>
          <a:xfrm>
            <a:off x="5503725" y="4657000"/>
            <a:ext cx="35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⊕</a:t>
            </a:r>
            <a:endParaRPr sz="1800"/>
          </a:p>
        </p:txBody>
      </p:sp>
      <p:sp>
        <p:nvSpPr>
          <p:cNvPr id="346" name="Google Shape;346;p48"/>
          <p:cNvSpPr txBox="1"/>
          <p:nvPr/>
        </p:nvSpPr>
        <p:spPr>
          <a:xfrm>
            <a:off x="5057175" y="3949600"/>
            <a:ext cx="1247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Generate(n)</a:t>
            </a:r>
            <a:endParaRPr/>
          </a:p>
        </p:txBody>
      </p:sp>
      <p:sp>
        <p:nvSpPr>
          <p:cNvPr id="347" name="Google Shape;347;p48"/>
          <p:cNvSpPr txBox="1"/>
          <p:nvPr/>
        </p:nvSpPr>
        <p:spPr>
          <a:xfrm>
            <a:off x="5021625" y="3251050"/>
            <a:ext cx="1318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Seed(k || IV)</a:t>
            </a:r>
            <a:endParaRPr/>
          </a:p>
        </p:txBody>
      </p:sp>
      <p:sp>
        <p:nvSpPr>
          <p:cNvPr id="348" name="Google Shape;348;p48"/>
          <p:cNvSpPr txBox="1"/>
          <p:nvPr/>
        </p:nvSpPr>
        <p:spPr>
          <a:xfrm>
            <a:off x="1887900" y="2232400"/>
            <a:ext cx="1247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Alice</a:t>
            </a:r>
            <a:endParaRPr/>
          </a:p>
        </p:txBody>
      </p:sp>
      <p:sp>
        <p:nvSpPr>
          <p:cNvPr id="349" name="Google Shape;349;p48"/>
          <p:cNvSpPr txBox="1"/>
          <p:nvPr/>
        </p:nvSpPr>
        <p:spPr>
          <a:xfrm>
            <a:off x="5057175" y="2232400"/>
            <a:ext cx="1247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Bob</a:t>
            </a:r>
            <a:endParaRPr/>
          </a:p>
        </p:txBody>
      </p:sp>
      <p:sp>
        <p:nvSpPr>
          <p:cNvPr id="350" name="Google Shape;350;p48"/>
          <p:cNvSpPr txBox="1"/>
          <p:nvPr/>
        </p:nvSpPr>
        <p:spPr>
          <a:xfrm>
            <a:off x="1926350" y="3242200"/>
            <a:ext cx="1170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Seed(k || IV)</a:t>
            </a:r>
            <a:endParaRPr/>
          </a:p>
        </p:txBody>
      </p:sp>
      <p:sp>
        <p:nvSpPr>
          <p:cNvPr id="351" name="Google Shape;351;p48"/>
          <p:cNvSpPr txBox="1"/>
          <p:nvPr/>
        </p:nvSpPr>
        <p:spPr>
          <a:xfrm>
            <a:off x="1887800" y="3949600"/>
            <a:ext cx="1247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Generate(n)</a:t>
            </a:r>
            <a:endParaRPr/>
          </a:p>
        </p:txBody>
      </p:sp>
      <p:sp>
        <p:nvSpPr>
          <p:cNvPr id="352" name="Google Shape;352;p48"/>
          <p:cNvSpPr txBox="1"/>
          <p:nvPr/>
        </p:nvSpPr>
        <p:spPr>
          <a:xfrm>
            <a:off x="2334350" y="4657000"/>
            <a:ext cx="354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⊕</a:t>
            </a:r>
            <a:endParaRPr sz="1800"/>
          </a:p>
        </p:txBody>
      </p:sp>
      <p:cxnSp>
        <p:nvCxnSpPr>
          <p:cNvPr id="353" name="Google Shape;353;p48"/>
          <p:cNvCxnSpPr>
            <a:stCxn id="350" idx="2"/>
            <a:endCxn id="351" idx="0"/>
          </p:cNvCxnSpPr>
          <p:nvPr/>
        </p:nvCxnSpPr>
        <p:spPr>
          <a:xfrm>
            <a:off x="2511500" y="3642400"/>
            <a:ext cx="0" cy="30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4" name="Google Shape;354;p48"/>
          <p:cNvCxnSpPr>
            <a:stCxn id="351" idx="2"/>
            <a:endCxn id="352" idx="0"/>
          </p:cNvCxnSpPr>
          <p:nvPr/>
        </p:nvCxnSpPr>
        <p:spPr>
          <a:xfrm>
            <a:off x="2511500" y="4349800"/>
            <a:ext cx="0" cy="30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5" name="Google Shape;355;p48"/>
          <p:cNvCxnSpPr>
            <a:stCxn id="347" idx="2"/>
            <a:endCxn id="346" idx="0"/>
          </p:cNvCxnSpPr>
          <p:nvPr/>
        </p:nvCxnSpPr>
        <p:spPr>
          <a:xfrm>
            <a:off x="5680875" y="3651250"/>
            <a:ext cx="0" cy="29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6" name="Google Shape;356;p48"/>
          <p:cNvCxnSpPr>
            <a:stCxn id="346" idx="2"/>
            <a:endCxn id="345" idx="0"/>
          </p:cNvCxnSpPr>
          <p:nvPr/>
        </p:nvCxnSpPr>
        <p:spPr>
          <a:xfrm>
            <a:off x="5680875" y="4349800"/>
            <a:ext cx="0" cy="30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7" name="Google Shape;357;p48"/>
          <p:cNvCxnSpPr>
            <a:stCxn id="358" idx="3"/>
            <a:endCxn id="352" idx="1"/>
          </p:cNvCxnSpPr>
          <p:nvPr/>
        </p:nvCxnSpPr>
        <p:spPr>
          <a:xfrm>
            <a:off x="1555425" y="4887850"/>
            <a:ext cx="77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8" name="Google Shape;358;p48"/>
          <p:cNvSpPr txBox="1"/>
          <p:nvPr/>
        </p:nvSpPr>
        <p:spPr>
          <a:xfrm>
            <a:off x="561825" y="4687750"/>
            <a:ext cx="99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Plaintext</a:t>
            </a:r>
            <a:endParaRPr/>
          </a:p>
        </p:txBody>
      </p:sp>
      <p:cxnSp>
        <p:nvCxnSpPr>
          <p:cNvPr id="359" name="Google Shape;359;p48"/>
          <p:cNvCxnSpPr>
            <a:stCxn id="352" idx="3"/>
            <a:endCxn id="360" idx="1"/>
          </p:cNvCxnSpPr>
          <p:nvPr/>
        </p:nvCxnSpPr>
        <p:spPr>
          <a:xfrm>
            <a:off x="2688650" y="4887850"/>
            <a:ext cx="95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0" name="Google Shape;360;p48"/>
          <p:cNvSpPr txBox="1"/>
          <p:nvPr/>
        </p:nvSpPr>
        <p:spPr>
          <a:xfrm>
            <a:off x="3646325" y="4687750"/>
            <a:ext cx="99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Ciphertext</a:t>
            </a:r>
            <a:endParaRPr/>
          </a:p>
        </p:txBody>
      </p:sp>
      <p:cxnSp>
        <p:nvCxnSpPr>
          <p:cNvPr id="361" name="Google Shape;361;p48"/>
          <p:cNvCxnSpPr>
            <a:stCxn id="360" idx="3"/>
            <a:endCxn id="345" idx="1"/>
          </p:cNvCxnSpPr>
          <p:nvPr/>
        </p:nvCxnSpPr>
        <p:spPr>
          <a:xfrm>
            <a:off x="4639925" y="4887850"/>
            <a:ext cx="863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2" name="Google Shape;362;p48"/>
          <p:cNvCxnSpPr>
            <a:stCxn id="345" idx="3"/>
            <a:endCxn id="363" idx="1"/>
          </p:cNvCxnSpPr>
          <p:nvPr/>
        </p:nvCxnSpPr>
        <p:spPr>
          <a:xfrm>
            <a:off x="5858025" y="4887850"/>
            <a:ext cx="908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3" name="Google Shape;363;p48"/>
          <p:cNvSpPr txBox="1"/>
          <p:nvPr/>
        </p:nvSpPr>
        <p:spPr>
          <a:xfrm>
            <a:off x="6766300" y="4687750"/>
            <a:ext cx="99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Plaintext</a:t>
            </a:r>
            <a:endParaRPr/>
          </a:p>
        </p:txBody>
      </p:sp>
      <p:sp>
        <p:nvSpPr>
          <p:cNvPr id="364" name="Google Shape;364;p48"/>
          <p:cNvSpPr txBox="1"/>
          <p:nvPr/>
        </p:nvSpPr>
        <p:spPr>
          <a:xfrm>
            <a:off x="1926438" y="2552450"/>
            <a:ext cx="1170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IV</a:t>
            </a:r>
            <a:endParaRPr/>
          </a:p>
        </p:txBody>
      </p:sp>
      <p:cxnSp>
        <p:nvCxnSpPr>
          <p:cNvPr id="365" name="Google Shape;365;p48"/>
          <p:cNvCxnSpPr>
            <a:stCxn id="364" idx="3"/>
            <a:endCxn id="366" idx="1"/>
          </p:cNvCxnSpPr>
          <p:nvPr/>
        </p:nvCxnSpPr>
        <p:spPr>
          <a:xfrm>
            <a:off x="3096738" y="2752550"/>
            <a:ext cx="1998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7" name="Google Shape;367;p48"/>
          <p:cNvCxnSpPr>
            <a:stCxn id="364" idx="2"/>
            <a:endCxn id="350" idx="0"/>
          </p:cNvCxnSpPr>
          <p:nvPr/>
        </p:nvCxnSpPr>
        <p:spPr>
          <a:xfrm>
            <a:off x="2511588" y="2952650"/>
            <a:ext cx="0" cy="289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6" name="Google Shape;366;p48"/>
          <p:cNvSpPr txBox="1"/>
          <p:nvPr/>
        </p:nvSpPr>
        <p:spPr>
          <a:xfrm>
            <a:off x="5095713" y="2552500"/>
            <a:ext cx="1170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IV</a:t>
            </a:r>
            <a:endParaRPr/>
          </a:p>
        </p:txBody>
      </p:sp>
      <p:cxnSp>
        <p:nvCxnSpPr>
          <p:cNvPr id="368" name="Google Shape;368;p48"/>
          <p:cNvCxnSpPr>
            <a:stCxn id="366" idx="2"/>
            <a:endCxn id="347" idx="0"/>
          </p:cNvCxnSpPr>
          <p:nvPr/>
        </p:nvCxnSpPr>
        <p:spPr>
          <a:xfrm>
            <a:off x="5680863" y="2952700"/>
            <a:ext cx="0" cy="29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9" name="Google Shape;369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9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 Ciphers: AES-CTR</a:t>
            </a:r>
            <a:endParaRPr/>
          </a:p>
        </p:txBody>
      </p:sp>
      <p:sp>
        <p:nvSpPr>
          <p:cNvPr id="375" name="Google Shape;375;p49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you squint carefully, AES-CTR is a type of stream cipher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Output of the block ciphers is pseudorandom and used as a one-time pad</a:t>
            </a:r>
            <a:endParaRPr/>
          </a:p>
        </p:txBody>
      </p:sp>
      <p:pic>
        <p:nvPicPr>
          <p:cNvPr id="376" name="Google Shape;37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6475" y="2639524"/>
            <a:ext cx="5491075" cy="221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0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 Ciphers: Security</a:t>
            </a:r>
            <a:endParaRPr/>
          </a:p>
        </p:txBody>
      </p:sp>
      <p:sp>
        <p:nvSpPr>
          <p:cNvPr id="382" name="Google Shape;382;p50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Stream ciphers are IND-CPA secure, assuming the pseudorandom output is secure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In some stream ciphers, security is compromised if too much plaintext is encrypted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Example: In AES-CTR, if you encrypt so many blocks that the counter wraps around, you’ll start reusing keys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In practice, if the key is </a:t>
            </a:r>
            <a:r>
              <a:rPr lang="en" i="1" dirty="0"/>
              <a:t>n</a:t>
            </a:r>
            <a:r>
              <a:rPr lang="en" dirty="0"/>
              <a:t> bits long, usually stop after 2</a:t>
            </a:r>
            <a:r>
              <a:rPr lang="en" i="1" baseline="30000" dirty="0"/>
              <a:t>n</a:t>
            </a:r>
            <a:r>
              <a:rPr lang="en" baseline="30000" dirty="0"/>
              <a:t>/2</a:t>
            </a:r>
            <a:r>
              <a:rPr lang="en" dirty="0"/>
              <a:t> bits of output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Example: In AES-CTR with 128-bit counters, stop after 2</a:t>
            </a:r>
            <a:r>
              <a:rPr lang="en" baseline="30000" dirty="0"/>
              <a:t>64</a:t>
            </a:r>
            <a:r>
              <a:rPr lang="en" dirty="0"/>
              <a:t> blocks of output</a:t>
            </a:r>
            <a:endParaRPr dirty="0"/>
          </a:p>
        </p:txBody>
      </p:sp>
      <p:sp>
        <p:nvSpPr>
          <p:cNvPr id="383" name="Google Shape;383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1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 Ciphers: Encryption Efficiency</a:t>
            </a:r>
            <a:endParaRPr/>
          </a:p>
        </p:txBody>
      </p:sp>
      <p:sp>
        <p:nvSpPr>
          <p:cNvPr id="389" name="Google Shape;389;p51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Stream ciphers can continually process new elements as they arrive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Only need to maintain internal state of the PRNG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Keep generating more PRNG output as more input arrives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Compare to block ciphers: Need modes of operations to handle longer messages, and modes like AES-CBC need padding to function, so doesn’t function well on streams</a:t>
            </a:r>
            <a:endParaRPr dirty="0"/>
          </a:p>
        </p:txBody>
      </p:sp>
      <p:sp>
        <p:nvSpPr>
          <p:cNvPr id="390" name="Google Shape;390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2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 Ciphers: Decryption Efficiency</a:t>
            </a:r>
            <a:endParaRPr/>
          </a:p>
        </p:txBody>
      </p:sp>
      <p:sp>
        <p:nvSpPr>
          <p:cNvPr id="396" name="Google Shape;396;p52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Suppose you received a 1 GB ciphertext (encryption of a 1 GB message) and you only wanted to decrypt the last 128 bytes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Benefit of some stream ciphers: You can decrypt one part of the ciphertext without decrypting the entire ciphertext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Example: In AES-CTR, to decrypt only block </a:t>
            </a:r>
            <a:r>
              <a:rPr lang="en" i="1" dirty="0" err="1"/>
              <a:t>i</a:t>
            </a:r>
            <a:r>
              <a:rPr lang="en" dirty="0"/>
              <a:t>, compute </a:t>
            </a:r>
            <a:r>
              <a:rPr lang="en" i="1" dirty="0"/>
              <a:t>E</a:t>
            </a:r>
            <a:r>
              <a:rPr lang="en" sz="900" i="1" dirty="0"/>
              <a:t>K</a:t>
            </a:r>
            <a:r>
              <a:rPr lang="en" dirty="0"/>
              <a:t>(nonce || </a:t>
            </a:r>
            <a:r>
              <a:rPr lang="en" i="1" dirty="0" err="1"/>
              <a:t>i</a:t>
            </a:r>
            <a:r>
              <a:rPr lang="en" dirty="0"/>
              <a:t>) and XOR with the </a:t>
            </a:r>
            <a:r>
              <a:rPr lang="en" i="1" dirty="0" err="1"/>
              <a:t>i</a:t>
            </a:r>
            <a:r>
              <a:rPr lang="en" dirty="0" err="1"/>
              <a:t>th</a:t>
            </a:r>
            <a:r>
              <a:rPr lang="en" dirty="0"/>
              <a:t> block of ciphertext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Example: ChaCha20 (another stream cipher) lets you decrypt arbitrary parts of ciphertext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What about HMAC-DRBG? You have to generate all the PRNG output up until the block you want to decrypt</a:t>
            </a:r>
            <a:endParaRPr dirty="0"/>
          </a:p>
        </p:txBody>
      </p:sp>
      <p:sp>
        <p:nvSpPr>
          <p:cNvPr id="397" name="Google Shape;397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3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Next: Diffie-Hellman Key Exchange</a:t>
            </a:r>
            <a:endParaRPr/>
          </a:p>
        </p:txBody>
      </p:sp>
      <p:sp>
        <p:nvSpPr>
          <p:cNvPr id="403" name="Google Shape;403;p53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discussing symmetric-key schemes, we assumed Alice and Bob managed to share a secret key. How can Alice and Bob share a symmetric key over an insecure channel?</a:t>
            </a:r>
            <a:endParaRPr/>
          </a:p>
        </p:txBody>
      </p:sp>
      <p:sp>
        <p:nvSpPr>
          <p:cNvPr id="404" name="Google Shape;404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5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Diffie-Hellman Key Exchange</a:t>
            </a:r>
            <a:endParaRPr/>
          </a:p>
        </p:txBody>
      </p:sp>
      <p:sp>
        <p:nvSpPr>
          <p:cNvPr id="411" name="Google Shape;411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55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Cryptography Roadmap</a:t>
            </a:r>
            <a:endParaRPr/>
          </a:p>
        </p:txBody>
      </p:sp>
      <p:graphicFrame>
        <p:nvGraphicFramePr>
          <p:cNvPr id="417" name="Google Shape;417;p55"/>
          <p:cNvGraphicFramePr/>
          <p:nvPr/>
        </p:nvGraphicFramePr>
        <p:xfrm>
          <a:off x="311700" y="1310650"/>
          <a:ext cx="8520600" cy="2143685"/>
        </p:xfrm>
        <a:graphic>
          <a:graphicData uri="http://schemas.openxmlformats.org/drawingml/2006/table">
            <a:tbl>
              <a:tblPr>
                <a:noFill/>
                <a:tableStyleId>{99CBE48B-558E-48B2-81C5-6C841271634F}</a:tableStyleId>
              </a:tblPr>
              <a:tblGrid>
                <a:gridCol w="1739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41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39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4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/>
                        <a:t>Symmetric-key</a:t>
                      </a: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/>
                        <a:t>Asymmetric-key</a:t>
                      </a:r>
                      <a:endParaRPr sz="16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2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/>
                        <a:t>Confidentiality</a:t>
                      </a: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30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SzPts val="1600"/>
                        <a:buChar char="●"/>
                      </a:pPr>
                      <a:r>
                        <a:rPr lang="en" sz="1600">
                          <a:solidFill>
                            <a:srgbClr val="B7B7B7"/>
                          </a:solidFill>
                        </a:rPr>
                        <a:t>One-time pads</a:t>
                      </a:r>
                      <a:endParaRPr sz="1600">
                        <a:solidFill>
                          <a:srgbClr val="B7B7B7"/>
                        </a:solidFill>
                      </a:endParaRPr>
                    </a:p>
                    <a:p>
                      <a:pPr marL="457200" lvl="0" indent="-330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SzPts val="1600"/>
                        <a:buChar char="●"/>
                      </a:pPr>
                      <a:r>
                        <a:rPr lang="en" sz="1600">
                          <a:solidFill>
                            <a:srgbClr val="B7B7B7"/>
                          </a:solidFill>
                        </a:rPr>
                        <a:t>Block ciphers with chaining modes (e.g. AES-CBC)</a:t>
                      </a:r>
                      <a:endParaRPr sz="1600">
                        <a:solidFill>
                          <a:srgbClr val="B7B7B7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30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Char char="●"/>
                      </a:pPr>
                      <a:r>
                        <a:rPr lang="en" sz="1600"/>
                        <a:t>RSA encryption</a:t>
                      </a:r>
                      <a:endParaRPr sz="1600"/>
                    </a:p>
                    <a:p>
                      <a:pPr marL="457200" lvl="0" indent="-330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Char char="●"/>
                      </a:pPr>
                      <a:r>
                        <a:rPr lang="en" sz="1600"/>
                        <a:t>ElGamal encryption</a:t>
                      </a:r>
                      <a:endParaRPr sz="16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2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/>
                        <a:t>Integrity,</a:t>
                      </a:r>
                      <a:br>
                        <a:rPr lang="en" sz="1600"/>
                      </a:br>
                      <a:r>
                        <a:rPr lang="en" sz="1600"/>
                        <a:t>Authentication</a:t>
                      </a: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30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SzPts val="1600"/>
                        <a:buChar char="●"/>
                      </a:pPr>
                      <a:r>
                        <a:rPr lang="en" sz="1600">
                          <a:solidFill>
                            <a:srgbClr val="B7B7B7"/>
                          </a:solidFill>
                        </a:rPr>
                        <a:t>MACs (e.g. HMAC)</a:t>
                      </a:r>
                      <a:endParaRPr sz="1600">
                        <a:solidFill>
                          <a:srgbClr val="B7B7B7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30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Char char="●"/>
                      </a:pPr>
                      <a:r>
                        <a:rPr lang="en" sz="1600"/>
                        <a:t>Digital signatures (e.g. RSA signatures)</a:t>
                      </a:r>
                      <a:endParaRPr sz="16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18" name="Google Shape;418;p55"/>
          <p:cNvSpPr txBox="1">
            <a:spLocks noGrp="1"/>
          </p:cNvSpPr>
          <p:nvPr>
            <p:ph type="body" idx="4294967295"/>
          </p:nvPr>
        </p:nvSpPr>
        <p:spPr>
          <a:xfrm>
            <a:off x="198500" y="3844625"/>
            <a:ext cx="4373400" cy="11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Char char="●"/>
            </a:pPr>
            <a:r>
              <a:rPr lang="en" sz="1600">
                <a:solidFill>
                  <a:srgbClr val="B7B7B7"/>
                </a:solidFill>
              </a:rPr>
              <a:t>Hash functions</a:t>
            </a:r>
            <a:endParaRPr sz="1600">
              <a:solidFill>
                <a:srgbClr val="B7B7B7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Char char="●"/>
            </a:pPr>
            <a:r>
              <a:rPr lang="en" sz="1600">
                <a:solidFill>
                  <a:srgbClr val="B7B7B7"/>
                </a:solidFill>
              </a:rPr>
              <a:t>Pseudorandom number generators</a:t>
            </a:r>
            <a:endParaRPr sz="1600">
              <a:solidFill>
                <a:srgbClr val="B7B7B7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>
                <a:solidFill>
                  <a:srgbClr val="FF0000"/>
                </a:solidFill>
              </a:rPr>
              <a:t>Public key exchange (e.g. Diffie-Hellman)</a:t>
            </a:r>
            <a:endParaRPr sz="1600">
              <a:solidFill>
                <a:srgbClr val="FF0000"/>
              </a:solidFill>
            </a:endParaRPr>
          </a:p>
        </p:txBody>
      </p:sp>
      <p:sp>
        <p:nvSpPr>
          <p:cNvPr id="419" name="Google Shape;419;p55"/>
          <p:cNvSpPr txBox="1"/>
          <p:nvPr/>
        </p:nvSpPr>
        <p:spPr>
          <a:xfrm>
            <a:off x="5175400" y="3844625"/>
            <a:ext cx="3447900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Key management (certificates)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Password management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420" name="Google Shape;420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Last Time: Authenticated Encryption</a:t>
            </a:r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Authenticated encryption: A scheme that simultaneously guarantees confidentiality and integrity (and authenticity) on a message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First approach: Combine schemes that provide confidentiality with schemes that provide integrity and authenticity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MAC-then-encrypt: </a:t>
            </a:r>
            <a:r>
              <a:rPr lang="en" dirty="0">
                <a:solidFill>
                  <a:srgbClr val="FF0000"/>
                </a:solidFill>
              </a:rPr>
              <a:t>Enc(</a:t>
            </a:r>
            <a:r>
              <a:rPr lang="en" i="1" dirty="0">
                <a:solidFill>
                  <a:srgbClr val="FF0000"/>
                </a:solidFill>
              </a:rPr>
              <a:t>K</a:t>
            </a:r>
            <a:r>
              <a:rPr lang="en" sz="900" dirty="0">
                <a:solidFill>
                  <a:srgbClr val="FF0000"/>
                </a:solidFill>
              </a:rPr>
              <a:t>1</a:t>
            </a:r>
            <a:r>
              <a:rPr lang="en" dirty="0">
                <a:solidFill>
                  <a:srgbClr val="FF0000"/>
                </a:solidFill>
              </a:rPr>
              <a:t>, </a:t>
            </a:r>
            <a:r>
              <a:rPr lang="en" i="1" dirty="0">
                <a:solidFill>
                  <a:srgbClr val="FF0000"/>
                </a:solidFill>
              </a:rPr>
              <a:t>M</a:t>
            </a:r>
            <a:r>
              <a:rPr lang="en" dirty="0">
                <a:solidFill>
                  <a:srgbClr val="FF0000"/>
                </a:solidFill>
              </a:rPr>
              <a:t> || </a:t>
            </a:r>
            <a:r>
              <a:rPr lang="en" dirty="0">
                <a:solidFill>
                  <a:srgbClr val="0000FF"/>
                </a:solidFill>
              </a:rPr>
              <a:t>MAC(</a:t>
            </a:r>
            <a:r>
              <a:rPr lang="en" i="1" dirty="0">
                <a:solidFill>
                  <a:srgbClr val="0000FF"/>
                </a:solidFill>
              </a:rPr>
              <a:t>K</a:t>
            </a:r>
            <a:r>
              <a:rPr lang="en" sz="900" dirty="0">
                <a:solidFill>
                  <a:srgbClr val="0000FF"/>
                </a:solidFill>
              </a:rPr>
              <a:t>2</a:t>
            </a:r>
            <a:r>
              <a:rPr lang="en" dirty="0">
                <a:solidFill>
                  <a:srgbClr val="0000FF"/>
                </a:solidFill>
              </a:rPr>
              <a:t>, </a:t>
            </a:r>
            <a:r>
              <a:rPr lang="en" i="1" dirty="0">
                <a:solidFill>
                  <a:srgbClr val="0000FF"/>
                </a:solidFill>
              </a:rPr>
              <a:t>M</a:t>
            </a:r>
            <a:r>
              <a:rPr lang="en" dirty="0">
                <a:solidFill>
                  <a:srgbClr val="0000FF"/>
                </a:solidFill>
              </a:rPr>
              <a:t>)</a:t>
            </a:r>
            <a:r>
              <a:rPr lang="en" dirty="0">
                <a:solidFill>
                  <a:srgbClr val="FF0000"/>
                </a:solidFill>
              </a:rPr>
              <a:t>)</a:t>
            </a:r>
            <a:endParaRPr dirty="0">
              <a:solidFill>
                <a:srgbClr val="FF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Encrypt-then-MAC: </a:t>
            </a:r>
            <a:r>
              <a:rPr lang="en" dirty="0">
                <a:solidFill>
                  <a:srgbClr val="FF0000"/>
                </a:solidFill>
              </a:rPr>
              <a:t>Enc(</a:t>
            </a:r>
            <a:r>
              <a:rPr lang="en" i="1" dirty="0">
                <a:solidFill>
                  <a:srgbClr val="FF0000"/>
                </a:solidFill>
              </a:rPr>
              <a:t>K</a:t>
            </a:r>
            <a:r>
              <a:rPr lang="en" sz="900" dirty="0">
                <a:solidFill>
                  <a:srgbClr val="FF0000"/>
                </a:solidFill>
              </a:rPr>
              <a:t>1</a:t>
            </a:r>
            <a:r>
              <a:rPr lang="en" dirty="0">
                <a:solidFill>
                  <a:srgbClr val="FF0000"/>
                </a:solidFill>
              </a:rPr>
              <a:t>, </a:t>
            </a:r>
            <a:r>
              <a:rPr lang="en" i="1" dirty="0">
                <a:solidFill>
                  <a:srgbClr val="FF0000"/>
                </a:solidFill>
              </a:rPr>
              <a:t>M</a:t>
            </a:r>
            <a:r>
              <a:rPr lang="en" dirty="0">
                <a:solidFill>
                  <a:srgbClr val="FF0000"/>
                </a:solidFill>
              </a:rPr>
              <a:t>)</a:t>
            </a:r>
            <a:r>
              <a:rPr lang="en" dirty="0"/>
              <a:t> || </a:t>
            </a:r>
            <a:r>
              <a:rPr lang="en" dirty="0">
                <a:solidFill>
                  <a:srgbClr val="0000FF"/>
                </a:solidFill>
              </a:rPr>
              <a:t>MAC(</a:t>
            </a:r>
            <a:r>
              <a:rPr lang="en" i="1" dirty="0">
                <a:solidFill>
                  <a:srgbClr val="0000FF"/>
                </a:solidFill>
              </a:rPr>
              <a:t>K</a:t>
            </a:r>
            <a:r>
              <a:rPr lang="en" sz="900" dirty="0">
                <a:solidFill>
                  <a:srgbClr val="0000FF"/>
                </a:solidFill>
              </a:rPr>
              <a:t>2</a:t>
            </a:r>
            <a:r>
              <a:rPr lang="en" dirty="0">
                <a:solidFill>
                  <a:srgbClr val="0000FF"/>
                </a:solidFill>
              </a:rPr>
              <a:t>, </a:t>
            </a:r>
            <a:r>
              <a:rPr lang="en" dirty="0">
                <a:solidFill>
                  <a:srgbClr val="FF0000"/>
                </a:solidFill>
              </a:rPr>
              <a:t>Enc(</a:t>
            </a:r>
            <a:r>
              <a:rPr lang="en" i="1" dirty="0">
                <a:solidFill>
                  <a:srgbClr val="FF0000"/>
                </a:solidFill>
              </a:rPr>
              <a:t>K</a:t>
            </a:r>
            <a:r>
              <a:rPr lang="en" sz="900" dirty="0">
                <a:solidFill>
                  <a:srgbClr val="FF0000"/>
                </a:solidFill>
              </a:rPr>
              <a:t>1</a:t>
            </a:r>
            <a:r>
              <a:rPr lang="en" dirty="0">
                <a:solidFill>
                  <a:srgbClr val="FF0000"/>
                </a:solidFill>
              </a:rPr>
              <a:t>, </a:t>
            </a:r>
            <a:r>
              <a:rPr lang="en" i="1" dirty="0">
                <a:solidFill>
                  <a:srgbClr val="FF0000"/>
                </a:solidFill>
              </a:rPr>
              <a:t>M</a:t>
            </a:r>
            <a:r>
              <a:rPr lang="en" dirty="0">
                <a:solidFill>
                  <a:srgbClr val="FF0000"/>
                </a:solidFill>
              </a:rPr>
              <a:t>)</a:t>
            </a:r>
            <a:r>
              <a:rPr lang="en" dirty="0">
                <a:solidFill>
                  <a:srgbClr val="0000FF"/>
                </a:solidFill>
              </a:rPr>
              <a:t>)</a:t>
            </a:r>
            <a:endParaRPr dirty="0">
              <a:solidFill>
                <a:srgbClr val="0000FF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Always use Encrypt-then-MAC because it's more robust to mistakes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Second approach: Use AEAD encryption modes designed to provide confidentiality, integrity, and authenticity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Drawback: Incorrectly using AEAD modes leads to losing </a:t>
            </a:r>
            <a:r>
              <a:rPr lang="en" i="1" dirty="0"/>
              <a:t>both</a:t>
            </a:r>
            <a:r>
              <a:rPr lang="en" dirty="0"/>
              <a:t> confidentiality and integrity/authentication</a:t>
            </a:r>
            <a:endParaRPr dirty="0"/>
          </a:p>
        </p:txBody>
      </p:sp>
      <p:sp>
        <p:nvSpPr>
          <p:cNvPr id="95" name="Google Shape;95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56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Secure Color Sharing</a:t>
            </a:r>
            <a:endParaRPr/>
          </a:p>
        </p:txBody>
      </p:sp>
      <p:pic>
        <p:nvPicPr>
          <p:cNvPr id="426" name="Google Shape;426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6025" y="1208750"/>
            <a:ext cx="2511950" cy="3771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57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Secure Color Sharing</a:t>
            </a:r>
            <a:endParaRPr/>
          </a:p>
        </p:txBody>
      </p:sp>
      <p:sp>
        <p:nvSpPr>
          <p:cNvPr id="432" name="Google Shape;432;p57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Suppose Alice and Bob want a secret </a:t>
            </a:r>
            <a:r>
              <a:rPr lang="en" i="1"/>
              <a:t>paint color</a:t>
            </a:r>
            <a:r>
              <a:rPr lang="en"/>
              <a:t>, but Eve can see paint colors sent between Alice and Bob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Alice generates a secret color </a:t>
            </a:r>
            <a:r>
              <a:rPr lang="en" b="1">
                <a:solidFill>
                  <a:srgbClr val="E69138"/>
                </a:solidFill>
              </a:rPr>
              <a:t>amber A</a:t>
            </a:r>
            <a:r>
              <a:rPr lang="en"/>
              <a:t>, and Bob generates a secret color </a:t>
            </a:r>
            <a:r>
              <a:rPr lang="en" b="1">
                <a:solidFill>
                  <a:srgbClr val="1155CC"/>
                </a:solidFill>
              </a:rPr>
              <a:t>blue B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Alice and Bob agree on a common, public color </a:t>
            </a:r>
            <a:r>
              <a:rPr lang="en" b="1">
                <a:solidFill>
                  <a:srgbClr val="38761D"/>
                </a:solidFill>
              </a:rPr>
              <a:t>green G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They both mix their secret colors with </a:t>
            </a:r>
            <a:r>
              <a:rPr lang="en" b="1">
                <a:solidFill>
                  <a:srgbClr val="38761D"/>
                </a:solidFill>
              </a:rPr>
              <a:t>G</a:t>
            </a:r>
            <a:r>
              <a:rPr lang="en"/>
              <a:t>, so Alice has </a:t>
            </a:r>
            <a:r>
              <a:rPr lang="en" b="1">
                <a:solidFill>
                  <a:srgbClr val="BF9000"/>
                </a:solidFill>
              </a:rPr>
              <a:t>green-amber GA</a:t>
            </a:r>
            <a:r>
              <a:rPr lang="en"/>
              <a:t>, and Bob has </a:t>
            </a:r>
            <a:r>
              <a:rPr lang="en" b="1">
                <a:solidFill>
                  <a:srgbClr val="45818E"/>
                </a:solidFill>
              </a:rPr>
              <a:t>green-blue GB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Alice sends </a:t>
            </a:r>
            <a:r>
              <a:rPr lang="en" b="1">
                <a:solidFill>
                  <a:srgbClr val="BF9000"/>
                </a:solidFill>
              </a:rPr>
              <a:t>GA</a:t>
            </a:r>
            <a:r>
              <a:rPr lang="en"/>
              <a:t> to Bob, and Bob sends </a:t>
            </a:r>
            <a:r>
              <a:rPr lang="en" b="1">
                <a:solidFill>
                  <a:srgbClr val="45818E"/>
                </a:solidFill>
              </a:rPr>
              <a:t>GB</a:t>
            </a:r>
            <a:r>
              <a:rPr lang="en"/>
              <a:t> to Alice</a:t>
            </a:r>
            <a:endParaRPr/>
          </a:p>
          <a:p>
            <a:pPr marL="914400" lvl="1" indent="-304165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Note: Eve now knows the colors </a:t>
            </a:r>
            <a:r>
              <a:rPr lang="en" b="1">
                <a:solidFill>
                  <a:srgbClr val="BF9000"/>
                </a:solidFill>
              </a:rPr>
              <a:t>GA</a:t>
            </a:r>
            <a:r>
              <a:rPr lang="en"/>
              <a:t> and </a:t>
            </a:r>
            <a:r>
              <a:rPr lang="en" b="1">
                <a:solidFill>
                  <a:srgbClr val="45818E"/>
                </a:solidFill>
              </a:rPr>
              <a:t>GB</a:t>
            </a:r>
            <a:r>
              <a:rPr lang="en"/>
              <a:t>! Assume that it is hard to separate colors.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Alice knows </a:t>
            </a:r>
            <a:r>
              <a:rPr lang="en" b="1">
                <a:solidFill>
                  <a:srgbClr val="45818E"/>
                </a:solidFill>
              </a:rPr>
              <a:t>GB</a:t>
            </a:r>
            <a:r>
              <a:rPr lang="en"/>
              <a:t>, so she can mix in </a:t>
            </a:r>
            <a:r>
              <a:rPr lang="en" b="1">
                <a:solidFill>
                  <a:srgbClr val="E69138"/>
                </a:solidFill>
              </a:rPr>
              <a:t>A</a:t>
            </a:r>
            <a:r>
              <a:rPr lang="en"/>
              <a:t> to form green-amber-blue </a:t>
            </a:r>
            <a:r>
              <a:rPr lang="en" b="1">
                <a:solidFill>
                  <a:srgbClr val="674EA7"/>
                </a:solidFill>
              </a:rPr>
              <a:t>GAB</a:t>
            </a:r>
            <a:r>
              <a:rPr lang="en"/>
              <a:t>. Bob knows </a:t>
            </a:r>
            <a:r>
              <a:rPr lang="en" b="1">
                <a:solidFill>
                  <a:srgbClr val="BF9000"/>
                </a:solidFill>
              </a:rPr>
              <a:t>GA</a:t>
            </a:r>
            <a:r>
              <a:rPr lang="en"/>
              <a:t>, so he can mix in </a:t>
            </a:r>
            <a:r>
              <a:rPr lang="en" b="1">
                <a:solidFill>
                  <a:srgbClr val="1155CC"/>
                </a:solidFill>
              </a:rPr>
              <a:t>B</a:t>
            </a:r>
            <a:r>
              <a:rPr lang="en"/>
              <a:t> to form </a:t>
            </a:r>
            <a:r>
              <a:rPr lang="en" b="1">
                <a:solidFill>
                  <a:srgbClr val="674EA7"/>
                </a:solidFill>
              </a:rPr>
              <a:t>GAB</a:t>
            </a:r>
            <a:r>
              <a:rPr lang="en"/>
              <a:t>, as well!</a:t>
            </a:r>
            <a:endParaRPr/>
          </a:p>
          <a:p>
            <a:pPr marL="914400" lvl="1" indent="-304165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Eve only knows </a:t>
            </a:r>
            <a:r>
              <a:rPr lang="en" b="1">
                <a:solidFill>
                  <a:srgbClr val="38761D"/>
                </a:solidFill>
              </a:rPr>
              <a:t>G</a:t>
            </a:r>
            <a:r>
              <a:rPr lang="en"/>
              <a:t>, </a:t>
            </a:r>
            <a:r>
              <a:rPr lang="en" b="1">
                <a:solidFill>
                  <a:srgbClr val="BF9000"/>
                </a:solidFill>
              </a:rPr>
              <a:t>GA</a:t>
            </a:r>
            <a:r>
              <a:rPr lang="en"/>
              <a:t>, and </a:t>
            </a:r>
            <a:r>
              <a:rPr lang="en" b="1">
                <a:solidFill>
                  <a:srgbClr val="45818E"/>
                </a:solidFill>
              </a:rPr>
              <a:t>GB</a:t>
            </a:r>
            <a:r>
              <a:rPr lang="en"/>
              <a:t>, so she can only form </a:t>
            </a:r>
            <a:r>
              <a:rPr lang="en" b="1">
                <a:solidFill>
                  <a:srgbClr val="274E13"/>
                </a:solidFill>
              </a:rPr>
              <a:t>green-amber-green-blue GAGB</a:t>
            </a:r>
            <a:r>
              <a:rPr lang="en"/>
              <a:t>, which is not the same!</a:t>
            </a:r>
            <a:endParaRPr/>
          </a:p>
        </p:txBody>
      </p:sp>
      <p:pic>
        <p:nvPicPr>
          <p:cNvPr id="433" name="Google Shape;433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8875" y="1448300"/>
            <a:ext cx="2593375" cy="3362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8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Discrete Log Problem and Diffie-Hellman Problem</a:t>
            </a:r>
            <a:endParaRPr/>
          </a:p>
        </p:txBody>
      </p:sp>
      <p:sp>
        <p:nvSpPr>
          <p:cNvPr id="439" name="Google Shape;439;p58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Recall our paint assumption: Separating a paint mixture is hard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Is there a mathematical version of this? Yes!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Assume everyone knows a large prime </a:t>
            </a:r>
            <a:r>
              <a:rPr lang="en" i="1"/>
              <a:t>p</a:t>
            </a:r>
            <a:r>
              <a:rPr lang="en"/>
              <a:t> (e.g. 2048 bits long) and a generator </a:t>
            </a:r>
            <a:r>
              <a:rPr lang="en" i="1"/>
              <a:t>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Don’t worry about what a generator is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Discrete logarithm problem</a:t>
            </a:r>
            <a:r>
              <a:rPr lang="en"/>
              <a:t> (</a:t>
            </a:r>
            <a:r>
              <a:rPr lang="en" b="1"/>
              <a:t>discrete log problem</a:t>
            </a:r>
            <a:r>
              <a:rPr lang="en"/>
              <a:t>): Given </a:t>
            </a:r>
            <a:r>
              <a:rPr lang="en" i="1"/>
              <a:t>g, p</a:t>
            </a:r>
            <a:r>
              <a:rPr lang="en"/>
              <a:t>, </a:t>
            </a:r>
            <a:r>
              <a:rPr lang="en" i="1"/>
              <a:t>g</a:t>
            </a:r>
            <a:r>
              <a:rPr lang="en" i="1" baseline="30000"/>
              <a:t>a</a:t>
            </a:r>
            <a:r>
              <a:rPr lang="en" i="1"/>
              <a:t> </a:t>
            </a:r>
            <a:r>
              <a:rPr lang="en"/>
              <a:t>mod </a:t>
            </a:r>
            <a:r>
              <a:rPr lang="en" i="1"/>
              <a:t>p </a:t>
            </a:r>
            <a:r>
              <a:rPr lang="en"/>
              <a:t>for random </a:t>
            </a:r>
            <a:r>
              <a:rPr lang="en" i="1"/>
              <a:t>a</a:t>
            </a:r>
            <a:r>
              <a:rPr lang="en"/>
              <a:t>, it is computationally hard to find </a:t>
            </a:r>
            <a:r>
              <a:rPr lang="en" i="1"/>
              <a:t>a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Diffie-Hellman assumption</a:t>
            </a:r>
            <a:r>
              <a:rPr lang="en"/>
              <a:t>: Given</a:t>
            </a:r>
            <a:r>
              <a:rPr lang="en" i="1"/>
              <a:t> g</a:t>
            </a:r>
            <a:r>
              <a:rPr lang="en"/>
              <a:t>, </a:t>
            </a:r>
            <a:r>
              <a:rPr lang="en" i="1"/>
              <a:t>p</a:t>
            </a:r>
            <a:r>
              <a:rPr lang="en"/>
              <a:t>, </a:t>
            </a:r>
            <a:r>
              <a:rPr lang="en" i="1"/>
              <a:t>g</a:t>
            </a:r>
            <a:r>
              <a:rPr lang="en" i="1" baseline="30000"/>
              <a:t>a</a:t>
            </a:r>
            <a:r>
              <a:rPr lang="en" i="1"/>
              <a:t> </a:t>
            </a:r>
            <a:r>
              <a:rPr lang="en"/>
              <a:t>mod </a:t>
            </a:r>
            <a:r>
              <a:rPr lang="en" i="1"/>
              <a:t>p,</a:t>
            </a:r>
            <a:r>
              <a:rPr lang="en"/>
              <a:t> and </a:t>
            </a:r>
            <a:r>
              <a:rPr lang="en" i="1"/>
              <a:t>g</a:t>
            </a:r>
            <a:r>
              <a:rPr lang="en" i="1" baseline="30000"/>
              <a:t>b</a:t>
            </a:r>
            <a:r>
              <a:rPr lang="en" i="1"/>
              <a:t> </a:t>
            </a:r>
            <a:r>
              <a:rPr lang="en"/>
              <a:t>mod </a:t>
            </a:r>
            <a:r>
              <a:rPr lang="en" i="1"/>
              <a:t>p </a:t>
            </a:r>
            <a:r>
              <a:rPr lang="en"/>
              <a:t>for random</a:t>
            </a:r>
            <a:r>
              <a:rPr lang="en" i="1"/>
              <a:t> a, b</a:t>
            </a:r>
            <a:r>
              <a:rPr lang="en"/>
              <a:t>, no polynomial time attacker can distinguish between a random value R and </a:t>
            </a:r>
            <a:r>
              <a:rPr lang="en" i="1"/>
              <a:t>g</a:t>
            </a:r>
            <a:r>
              <a:rPr lang="en" i="1" baseline="30000"/>
              <a:t>ab</a:t>
            </a:r>
            <a:r>
              <a:rPr lang="en"/>
              <a:t> mod </a:t>
            </a:r>
            <a:r>
              <a:rPr lang="en" i="1"/>
              <a:t>p</a:t>
            </a:r>
            <a:r>
              <a:rPr lang="en"/>
              <a:t>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Intuition: The best known algorithm is to first calculate </a:t>
            </a:r>
            <a:r>
              <a:rPr lang="en" i="1"/>
              <a:t>a</a:t>
            </a:r>
            <a:r>
              <a:rPr lang="en"/>
              <a:t> and then compute (</a:t>
            </a:r>
            <a:r>
              <a:rPr lang="en" i="1"/>
              <a:t>g</a:t>
            </a:r>
            <a:r>
              <a:rPr lang="en" i="1" baseline="30000"/>
              <a:t>b</a:t>
            </a:r>
            <a:r>
              <a:rPr lang="en"/>
              <a:t>)</a:t>
            </a:r>
            <a:r>
              <a:rPr lang="en" i="1" baseline="30000"/>
              <a:t>a</a:t>
            </a:r>
            <a:r>
              <a:rPr lang="en"/>
              <a:t> mod </a:t>
            </a:r>
            <a:r>
              <a:rPr lang="en" i="1"/>
              <a:t>p</a:t>
            </a:r>
            <a:r>
              <a:rPr lang="en"/>
              <a:t>, but this requires solving the discrete log problem, which is hard!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Note: Multiplying the values doesn’t work, since you get </a:t>
            </a:r>
            <a:r>
              <a:rPr lang="en" i="1"/>
              <a:t>g</a:t>
            </a:r>
            <a:r>
              <a:rPr lang="en" i="1" baseline="30000"/>
              <a:t>a</a:t>
            </a:r>
            <a:r>
              <a:rPr lang="en" baseline="30000"/>
              <a:t>+</a:t>
            </a:r>
            <a:r>
              <a:rPr lang="en" i="1" baseline="30000"/>
              <a:t>b</a:t>
            </a:r>
            <a:r>
              <a:rPr lang="en"/>
              <a:t> mod </a:t>
            </a:r>
            <a:r>
              <a:rPr lang="en" i="1"/>
              <a:t>p</a:t>
            </a:r>
            <a:r>
              <a:rPr lang="en"/>
              <a:t> ≠ </a:t>
            </a:r>
            <a:r>
              <a:rPr lang="en" i="1"/>
              <a:t>g</a:t>
            </a:r>
            <a:r>
              <a:rPr lang="en" i="1" baseline="30000"/>
              <a:t>ab</a:t>
            </a:r>
            <a:r>
              <a:rPr lang="en"/>
              <a:t> mod </a:t>
            </a:r>
            <a:r>
              <a:rPr lang="en" i="1"/>
              <a:t>p</a:t>
            </a:r>
            <a:endParaRPr/>
          </a:p>
        </p:txBody>
      </p:sp>
      <p:sp>
        <p:nvSpPr>
          <p:cNvPr id="440" name="Google Shape;440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59"/>
          <p:cNvSpPr/>
          <p:nvPr/>
        </p:nvSpPr>
        <p:spPr>
          <a:xfrm>
            <a:off x="898250" y="2687750"/>
            <a:ext cx="1466700" cy="280725"/>
          </a:xfrm>
          <a:custGeom>
            <a:avLst/>
            <a:gdLst/>
            <a:ahLst/>
            <a:cxnLst/>
            <a:rect l="l" t="t" r="r" b="b"/>
            <a:pathLst>
              <a:path w="58668" h="11229" extrusionOk="0">
                <a:moveTo>
                  <a:pt x="0" y="11229"/>
                </a:moveTo>
                <a:lnTo>
                  <a:pt x="58668" y="11229"/>
                </a:lnTo>
                <a:lnTo>
                  <a:pt x="58668" y="0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sp>
      <p:pic>
        <p:nvPicPr>
          <p:cNvPr id="446" name="Google Shape;446;p59"/>
          <p:cNvPicPr preferRelativeResize="0"/>
          <p:nvPr/>
        </p:nvPicPr>
        <p:blipFill rotWithShape="1">
          <a:blip r:embed="rId3">
            <a:alphaModFix/>
          </a:blip>
          <a:srcRect l="50819" t="19550" r="34583" b="54667"/>
          <a:stretch/>
        </p:blipFill>
        <p:spPr>
          <a:xfrm>
            <a:off x="4228213" y="1711625"/>
            <a:ext cx="687601" cy="766726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59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Diffie-Hellman Key Exchange</a:t>
            </a:r>
            <a:endParaRPr/>
          </a:p>
        </p:txBody>
      </p:sp>
      <p:cxnSp>
        <p:nvCxnSpPr>
          <p:cNvPr id="448" name="Google Shape;448;p59"/>
          <p:cNvCxnSpPr/>
          <p:nvPr/>
        </p:nvCxnSpPr>
        <p:spPr>
          <a:xfrm>
            <a:off x="3261375" y="1463025"/>
            <a:ext cx="0" cy="330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9" name="Google Shape;449;p59"/>
          <p:cNvCxnSpPr/>
          <p:nvPr/>
        </p:nvCxnSpPr>
        <p:spPr>
          <a:xfrm>
            <a:off x="5882650" y="1463025"/>
            <a:ext cx="0" cy="330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0" name="Google Shape;450;p59"/>
          <p:cNvSpPr txBox="1"/>
          <p:nvPr/>
        </p:nvSpPr>
        <p:spPr>
          <a:xfrm>
            <a:off x="1668326" y="1463025"/>
            <a:ext cx="810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Alice</a:t>
            </a:r>
            <a:endParaRPr/>
          </a:p>
        </p:txBody>
      </p:sp>
      <p:sp>
        <p:nvSpPr>
          <p:cNvPr id="451" name="Google Shape;451;p59"/>
          <p:cNvSpPr txBox="1"/>
          <p:nvPr/>
        </p:nvSpPr>
        <p:spPr>
          <a:xfrm>
            <a:off x="4166551" y="1463025"/>
            <a:ext cx="8109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Mallory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2" name="Google Shape;452;p59"/>
          <p:cNvSpPr txBox="1"/>
          <p:nvPr/>
        </p:nvSpPr>
        <p:spPr>
          <a:xfrm>
            <a:off x="6664765" y="1463025"/>
            <a:ext cx="810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Bob</a:t>
            </a:r>
            <a:endParaRPr/>
          </a:p>
        </p:txBody>
      </p:sp>
      <p:sp>
        <p:nvSpPr>
          <p:cNvPr id="453" name="Google Shape;453;p59"/>
          <p:cNvSpPr txBox="1"/>
          <p:nvPr/>
        </p:nvSpPr>
        <p:spPr>
          <a:xfrm>
            <a:off x="1102525" y="1906875"/>
            <a:ext cx="19425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Generate </a:t>
            </a:r>
            <a:r>
              <a:rPr lang="en" i="1">
                <a:solidFill>
                  <a:srgbClr val="E69138"/>
                </a:solidFill>
              </a:rPr>
              <a:t>a</a:t>
            </a:r>
            <a:endParaRPr i="1">
              <a:solidFill>
                <a:srgbClr val="E69138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Calculate </a:t>
            </a:r>
            <a:r>
              <a:rPr lang="en" i="1"/>
              <a:t>g</a:t>
            </a:r>
            <a:r>
              <a:rPr lang="en" i="1" baseline="30000">
                <a:solidFill>
                  <a:srgbClr val="E69138"/>
                </a:solidFill>
              </a:rPr>
              <a:t>a</a:t>
            </a:r>
            <a:r>
              <a:rPr lang="en"/>
              <a:t> mod </a:t>
            </a:r>
            <a:r>
              <a:rPr lang="en" i="1"/>
              <a:t>p</a:t>
            </a:r>
            <a:endParaRPr i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Receive </a:t>
            </a:r>
            <a:r>
              <a:rPr lang="en" i="1"/>
              <a:t>g</a:t>
            </a:r>
            <a:r>
              <a:rPr lang="en" i="1" baseline="30000">
                <a:solidFill>
                  <a:srgbClr val="1155CC"/>
                </a:solidFill>
              </a:rPr>
              <a:t>b</a:t>
            </a:r>
            <a:r>
              <a:rPr lang="en"/>
              <a:t> mod </a:t>
            </a:r>
            <a:r>
              <a:rPr lang="en" i="1"/>
              <a:t>p</a:t>
            </a:r>
            <a:endParaRPr i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Calculate (</a:t>
            </a:r>
            <a:r>
              <a:rPr lang="en" i="1"/>
              <a:t>g</a:t>
            </a:r>
            <a:r>
              <a:rPr lang="en" i="1" baseline="30000">
                <a:solidFill>
                  <a:srgbClr val="1155CC"/>
                </a:solidFill>
              </a:rPr>
              <a:t>b</a:t>
            </a:r>
            <a:r>
              <a:rPr lang="en"/>
              <a:t>)</a:t>
            </a:r>
            <a:r>
              <a:rPr lang="en" i="1" baseline="30000">
                <a:solidFill>
                  <a:srgbClr val="E69138"/>
                </a:solidFill>
              </a:rPr>
              <a:t>a</a:t>
            </a:r>
            <a:r>
              <a:rPr lang="en"/>
              <a:t> mod </a:t>
            </a:r>
            <a:r>
              <a:rPr lang="en" i="1"/>
              <a:t>p</a:t>
            </a:r>
            <a:endParaRPr i="1"/>
          </a:p>
        </p:txBody>
      </p:sp>
      <p:sp>
        <p:nvSpPr>
          <p:cNvPr id="454" name="Google Shape;454;p59"/>
          <p:cNvSpPr txBox="1"/>
          <p:nvPr/>
        </p:nvSpPr>
        <p:spPr>
          <a:xfrm>
            <a:off x="6098975" y="1906875"/>
            <a:ext cx="19425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Generate </a:t>
            </a:r>
            <a:r>
              <a:rPr lang="en" i="1">
                <a:solidFill>
                  <a:srgbClr val="1155CC"/>
                </a:solidFill>
              </a:rPr>
              <a:t>b</a:t>
            </a:r>
            <a:endParaRPr i="1">
              <a:solidFill>
                <a:srgbClr val="1155CC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Calculate </a:t>
            </a:r>
            <a:r>
              <a:rPr lang="en" i="1"/>
              <a:t>g</a:t>
            </a:r>
            <a:r>
              <a:rPr lang="en" i="1" baseline="30000">
                <a:solidFill>
                  <a:srgbClr val="1155CC"/>
                </a:solidFill>
              </a:rPr>
              <a:t>b</a:t>
            </a:r>
            <a:r>
              <a:rPr lang="en"/>
              <a:t> mod </a:t>
            </a:r>
            <a:r>
              <a:rPr lang="en" i="1"/>
              <a:t>p</a:t>
            </a:r>
            <a:endParaRPr i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Receive </a:t>
            </a:r>
            <a:r>
              <a:rPr lang="en" i="1"/>
              <a:t>g</a:t>
            </a:r>
            <a:r>
              <a:rPr lang="en" i="1" baseline="30000">
                <a:solidFill>
                  <a:srgbClr val="E69138"/>
                </a:solidFill>
              </a:rPr>
              <a:t>a</a:t>
            </a:r>
            <a:r>
              <a:rPr lang="en"/>
              <a:t> mod </a:t>
            </a:r>
            <a:r>
              <a:rPr lang="en" i="1"/>
              <a:t>p</a:t>
            </a:r>
            <a:endParaRPr i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Calculate (</a:t>
            </a:r>
            <a:r>
              <a:rPr lang="en" i="1"/>
              <a:t>g</a:t>
            </a:r>
            <a:r>
              <a:rPr lang="en" i="1" baseline="30000">
                <a:solidFill>
                  <a:srgbClr val="E69138"/>
                </a:solidFill>
              </a:rPr>
              <a:t>a</a:t>
            </a:r>
            <a:r>
              <a:rPr lang="en"/>
              <a:t>)</a:t>
            </a:r>
            <a:r>
              <a:rPr lang="en" i="1" baseline="30000">
                <a:solidFill>
                  <a:srgbClr val="1155CC"/>
                </a:solidFill>
              </a:rPr>
              <a:t>b</a:t>
            </a:r>
            <a:r>
              <a:rPr lang="en"/>
              <a:t> mod </a:t>
            </a:r>
            <a:r>
              <a:rPr lang="en" i="1"/>
              <a:t>p</a:t>
            </a:r>
            <a:endParaRPr i="1"/>
          </a:p>
        </p:txBody>
      </p:sp>
      <p:grpSp>
        <p:nvGrpSpPr>
          <p:cNvPr id="455" name="Google Shape;455;p59"/>
          <p:cNvGrpSpPr/>
          <p:nvPr/>
        </p:nvGrpSpPr>
        <p:grpSpPr>
          <a:xfrm>
            <a:off x="2961600" y="2321275"/>
            <a:ext cx="3333000" cy="1034575"/>
            <a:chOff x="2961600" y="2321275"/>
            <a:chExt cx="3333000" cy="1034575"/>
          </a:xfrm>
        </p:grpSpPr>
        <p:cxnSp>
          <p:nvCxnSpPr>
            <p:cNvPr id="456" name="Google Shape;456;p59"/>
            <p:cNvCxnSpPr/>
            <p:nvPr/>
          </p:nvCxnSpPr>
          <p:spPr>
            <a:xfrm>
              <a:off x="2961600" y="2544650"/>
              <a:ext cx="3333000" cy="811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457" name="Google Shape;457;p59"/>
            <p:cNvSpPr txBox="1"/>
            <p:nvPr/>
          </p:nvSpPr>
          <p:spPr>
            <a:xfrm>
              <a:off x="3448325" y="2321275"/>
              <a:ext cx="411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i="1"/>
                <a:t>g</a:t>
              </a:r>
              <a:r>
                <a:rPr lang="en" i="1" baseline="30000">
                  <a:solidFill>
                    <a:srgbClr val="E69138"/>
                  </a:solidFill>
                </a:rPr>
                <a:t>a</a:t>
              </a:r>
              <a:endParaRPr i="1" baseline="30000">
                <a:solidFill>
                  <a:srgbClr val="E69138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458" name="Google Shape;458;p59"/>
          <p:cNvGrpSpPr/>
          <p:nvPr/>
        </p:nvGrpSpPr>
        <p:grpSpPr>
          <a:xfrm>
            <a:off x="2891100" y="2321275"/>
            <a:ext cx="3403500" cy="1005175"/>
            <a:chOff x="2891100" y="2321275"/>
            <a:chExt cx="3403500" cy="1005175"/>
          </a:xfrm>
        </p:grpSpPr>
        <p:cxnSp>
          <p:nvCxnSpPr>
            <p:cNvPr id="459" name="Google Shape;459;p59"/>
            <p:cNvCxnSpPr/>
            <p:nvPr/>
          </p:nvCxnSpPr>
          <p:spPr>
            <a:xfrm flipH="1">
              <a:off x="2891100" y="2544650"/>
              <a:ext cx="3403500" cy="781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460" name="Google Shape;460;p59"/>
            <p:cNvSpPr txBox="1"/>
            <p:nvPr/>
          </p:nvSpPr>
          <p:spPr>
            <a:xfrm>
              <a:off x="5293675" y="2321275"/>
              <a:ext cx="411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i="1"/>
                <a:t>g</a:t>
              </a:r>
              <a:r>
                <a:rPr lang="en" i="1" baseline="30000">
                  <a:solidFill>
                    <a:srgbClr val="1155CC"/>
                  </a:solidFill>
                </a:rPr>
                <a:t>b</a:t>
              </a:r>
              <a:endParaRPr i="1" baseline="30000">
                <a:solidFill>
                  <a:srgbClr val="1155CC"/>
                </a:solidFill>
              </a:endParaRPr>
            </a:p>
          </p:txBody>
        </p:sp>
      </p:grpSp>
      <p:sp>
        <p:nvSpPr>
          <p:cNvPr id="461" name="Google Shape;461;p59"/>
          <p:cNvSpPr txBox="1"/>
          <p:nvPr/>
        </p:nvSpPr>
        <p:spPr>
          <a:xfrm>
            <a:off x="1281225" y="4231725"/>
            <a:ext cx="1547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E69138"/>
                </a:solidFill>
              </a:rPr>
              <a:t>a</a:t>
            </a:r>
            <a:r>
              <a:rPr lang="en"/>
              <a:t>, </a:t>
            </a:r>
            <a:r>
              <a:rPr lang="en" i="1"/>
              <a:t>g</a:t>
            </a:r>
            <a:r>
              <a:rPr lang="en" i="1" baseline="30000">
                <a:solidFill>
                  <a:srgbClr val="E69138"/>
                </a:solidFill>
              </a:rPr>
              <a:t>a</a:t>
            </a:r>
            <a:r>
              <a:rPr lang="en"/>
              <a:t>, </a:t>
            </a:r>
            <a:r>
              <a:rPr lang="en" i="1"/>
              <a:t>g</a:t>
            </a:r>
            <a:r>
              <a:rPr lang="en" i="1" baseline="30000">
                <a:solidFill>
                  <a:srgbClr val="1155CC"/>
                </a:solidFill>
              </a:rPr>
              <a:t>b</a:t>
            </a:r>
            <a:r>
              <a:rPr lang="en"/>
              <a:t> ⇒ </a:t>
            </a:r>
            <a:r>
              <a:rPr lang="en" i="1"/>
              <a:t>g</a:t>
            </a:r>
            <a:r>
              <a:rPr lang="en" i="1" baseline="30000">
                <a:solidFill>
                  <a:srgbClr val="E69138"/>
                </a:solidFill>
              </a:rPr>
              <a:t>a</a:t>
            </a:r>
            <a:r>
              <a:rPr lang="en" i="1" baseline="30000">
                <a:solidFill>
                  <a:srgbClr val="1155CC"/>
                </a:solidFill>
              </a:rPr>
              <a:t>b</a:t>
            </a:r>
            <a:endParaRPr i="1" baseline="30000">
              <a:solidFill>
                <a:srgbClr val="1155CC"/>
              </a:solidFill>
            </a:endParaRPr>
          </a:p>
        </p:txBody>
      </p:sp>
      <p:sp>
        <p:nvSpPr>
          <p:cNvPr id="462" name="Google Shape;462;p59"/>
          <p:cNvSpPr txBox="1"/>
          <p:nvPr/>
        </p:nvSpPr>
        <p:spPr>
          <a:xfrm>
            <a:off x="6277675" y="4231725"/>
            <a:ext cx="1547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1155CC"/>
                </a:solidFill>
              </a:rPr>
              <a:t>b</a:t>
            </a:r>
            <a:r>
              <a:rPr lang="en"/>
              <a:t>, </a:t>
            </a:r>
            <a:r>
              <a:rPr lang="en" i="1"/>
              <a:t>g</a:t>
            </a:r>
            <a:r>
              <a:rPr lang="en" i="1" baseline="30000">
                <a:solidFill>
                  <a:srgbClr val="E69138"/>
                </a:solidFill>
              </a:rPr>
              <a:t>a</a:t>
            </a:r>
            <a:r>
              <a:rPr lang="en"/>
              <a:t>, </a:t>
            </a:r>
            <a:r>
              <a:rPr lang="en" i="1"/>
              <a:t>g</a:t>
            </a:r>
            <a:r>
              <a:rPr lang="en" i="1" baseline="30000">
                <a:solidFill>
                  <a:srgbClr val="1155CC"/>
                </a:solidFill>
              </a:rPr>
              <a:t>b</a:t>
            </a:r>
            <a:r>
              <a:rPr lang="en"/>
              <a:t> ⇒ </a:t>
            </a:r>
            <a:r>
              <a:rPr lang="en" i="1"/>
              <a:t>g</a:t>
            </a:r>
            <a:r>
              <a:rPr lang="en" i="1" baseline="30000">
                <a:solidFill>
                  <a:srgbClr val="E69138"/>
                </a:solidFill>
              </a:rPr>
              <a:t>a</a:t>
            </a:r>
            <a:r>
              <a:rPr lang="en" i="1" baseline="30000">
                <a:solidFill>
                  <a:srgbClr val="1155CC"/>
                </a:solidFill>
              </a:rPr>
              <a:t>b</a:t>
            </a:r>
            <a:endParaRPr i="1" baseline="30000">
              <a:solidFill>
                <a:srgbClr val="1155CC"/>
              </a:solidFill>
            </a:endParaRPr>
          </a:p>
        </p:txBody>
      </p:sp>
      <p:grpSp>
        <p:nvGrpSpPr>
          <p:cNvPr id="463" name="Google Shape;463;p59"/>
          <p:cNvGrpSpPr/>
          <p:nvPr/>
        </p:nvGrpSpPr>
        <p:grpSpPr>
          <a:xfrm>
            <a:off x="3760750" y="4231725"/>
            <a:ext cx="1547700" cy="400200"/>
            <a:chOff x="3760750" y="4003125"/>
            <a:chExt cx="1547700" cy="400200"/>
          </a:xfrm>
        </p:grpSpPr>
        <p:sp>
          <p:nvSpPr>
            <p:cNvPr id="464" name="Google Shape;464;p59"/>
            <p:cNvSpPr txBox="1"/>
            <p:nvPr/>
          </p:nvSpPr>
          <p:spPr>
            <a:xfrm>
              <a:off x="3760750" y="4003125"/>
              <a:ext cx="15477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i="1"/>
                <a:t>g</a:t>
              </a:r>
              <a:r>
                <a:rPr lang="en" i="1" baseline="30000">
                  <a:solidFill>
                    <a:srgbClr val="E69138"/>
                  </a:solidFill>
                </a:rPr>
                <a:t>a</a:t>
              </a:r>
              <a:r>
                <a:rPr lang="en"/>
                <a:t>, </a:t>
              </a:r>
              <a:r>
                <a:rPr lang="en" i="1"/>
                <a:t>g</a:t>
              </a:r>
              <a:r>
                <a:rPr lang="en" i="1" baseline="30000">
                  <a:solidFill>
                    <a:srgbClr val="1155CC"/>
                  </a:solidFill>
                </a:rPr>
                <a:t>b</a:t>
              </a:r>
              <a:r>
                <a:rPr lang="en"/>
                <a:t> ⇒ </a:t>
              </a:r>
              <a:r>
                <a:rPr lang="en" i="1"/>
                <a:t>g</a:t>
              </a:r>
              <a:r>
                <a:rPr lang="en" i="1" baseline="30000">
                  <a:solidFill>
                    <a:srgbClr val="E69138"/>
                  </a:solidFill>
                </a:rPr>
                <a:t>a</a:t>
              </a:r>
              <a:r>
                <a:rPr lang="en" i="1" baseline="30000">
                  <a:solidFill>
                    <a:srgbClr val="1155CC"/>
                  </a:solidFill>
                </a:rPr>
                <a:t>b</a:t>
              </a:r>
              <a:endParaRPr i="1" baseline="30000">
                <a:solidFill>
                  <a:srgbClr val="1155CC"/>
                </a:solidFill>
              </a:endParaRPr>
            </a:p>
          </p:txBody>
        </p:sp>
        <p:cxnSp>
          <p:nvCxnSpPr>
            <p:cNvPr id="465" name="Google Shape;465;p59"/>
            <p:cNvCxnSpPr/>
            <p:nvPr/>
          </p:nvCxnSpPr>
          <p:spPr>
            <a:xfrm rot="10800000" flipH="1">
              <a:off x="4532463" y="4136925"/>
              <a:ext cx="161400" cy="155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66" name="Google Shape;466;p59"/>
          <p:cNvSpPr txBox="1"/>
          <p:nvPr/>
        </p:nvSpPr>
        <p:spPr>
          <a:xfrm>
            <a:off x="4166551" y="1463025"/>
            <a:ext cx="810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</a:t>
            </a:r>
            <a:endParaRPr/>
          </a:p>
        </p:txBody>
      </p:sp>
      <p:sp>
        <p:nvSpPr>
          <p:cNvPr id="467" name="Google Shape;467;p59"/>
          <p:cNvSpPr txBox="1"/>
          <p:nvPr/>
        </p:nvSpPr>
        <p:spPr>
          <a:xfrm>
            <a:off x="4043514" y="1062825"/>
            <a:ext cx="117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Public: </a:t>
            </a:r>
            <a:r>
              <a:rPr lang="en" i="1"/>
              <a:t>g</a:t>
            </a:r>
            <a:r>
              <a:rPr lang="en"/>
              <a:t>, </a:t>
            </a:r>
            <a:r>
              <a:rPr lang="en" i="1"/>
              <a:t>p</a:t>
            </a:r>
            <a:endParaRPr i="1"/>
          </a:p>
        </p:txBody>
      </p:sp>
      <p:sp>
        <p:nvSpPr>
          <p:cNvPr id="468" name="Google Shape;468;p59"/>
          <p:cNvSpPr txBox="1"/>
          <p:nvPr/>
        </p:nvSpPr>
        <p:spPr>
          <a:xfrm>
            <a:off x="3261375" y="4804150"/>
            <a:ext cx="3943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Shared symmetric key is </a:t>
            </a:r>
            <a:r>
              <a:rPr lang="en" i="1">
                <a:solidFill>
                  <a:schemeClr val="dk1"/>
                </a:solidFill>
              </a:rPr>
              <a:t>g</a:t>
            </a:r>
            <a:r>
              <a:rPr lang="en" i="1" baseline="30000">
                <a:solidFill>
                  <a:srgbClr val="E69138"/>
                </a:solidFill>
              </a:rPr>
              <a:t>a</a:t>
            </a:r>
            <a:r>
              <a:rPr lang="en" i="1" baseline="30000">
                <a:solidFill>
                  <a:srgbClr val="1155CC"/>
                </a:solidFill>
              </a:rPr>
              <a:t>b</a:t>
            </a:r>
            <a:endParaRPr/>
          </a:p>
        </p:txBody>
      </p:sp>
      <p:pic>
        <p:nvPicPr>
          <p:cNvPr id="469" name="Google Shape;469;p59"/>
          <p:cNvPicPr preferRelativeResize="0"/>
          <p:nvPr/>
        </p:nvPicPr>
        <p:blipFill rotWithShape="1">
          <a:blip r:embed="rId3">
            <a:alphaModFix/>
          </a:blip>
          <a:srcRect l="5310" t="16627" r="80092" b="57590"/>
          <a:stretch/>
        </p:blipFill>
        <p:spPr>
          <a:xfrm>
            <a:off x="1278100" y="1128550"/>
            <a:ext cx="591227" cy="6592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70" name="Google Shape;470;p59"/>
          <p:cNvPicPr preferRelativeResize="0"/>
          <p:nvPr/>
        </p:nvPicPr>
        <p:blipFill rotWithShape="1">
          <a:blip r:embed="rId3">
            <a:alphaModFix/>
          </a:blip>
          <a:srcRect l="28433" t="16958" r="61203" b="62909"/>
          <a:stretch/>
        </p:blipFill>
        <p:spPr>
          <a:xfrm>
            <a:off x="7327873" y="1128548"/>
            <a:ext cx="466959" cy="572699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59"/>
          <p:cNvSpPr txBox="1"/>
          <p:nvPr/>
        </p:nvSpPr>
        <p:spPr>
          <a:xfrm>
            <a:off x="102700" y="1894888"/>
            <a:ext cx="1024200" cy="400200"/>
          </a:xfrm>
          <a:prstGeom prst="rect">
            <a:avLst/>
          </a:prstGeom>
          <a:solidFill>
            <a:srgbClr val="FFAB40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Secret key</a:t>
            </a:r>
            <a:endParaRPr/>
          </a:p>
        </p:txBody>
      </p:sp>
      <p:cxnSp>
        <p:nvCxnSpPr>
          <p:cNvPr id="472" name="Google Shape;472;p59"/>
          <p:cNvCxnSpPr>
            <a:stCxn id="471" idx="3"/>
          </p:cNvCxnSpPr>
          <p:nvPr/>
        </p:nvCxnSpPr>
        <p:spPr>
          <a:xfrm>
            <a:off x="1126900" y="2094988"/>
            <a:ext cx="47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73" name="Google Shape;473;p59"/>
          <p:cNvSpPr txBox="1"/>
          <p:nvPr/>
        </p:nvSpPr>
        <p:spPr>
          <a:xfrm>
            <a:off x="102700" y="2768763"/>
            <a:ext cx="1024200" cy="400200"/>
          </a:xfrm>
          <a:prstGeom prst="rect">
            <a:avLst/>
          </a:prstGeom>
          <a:solidFill>
            <a:srgbClr val="FFAB40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 key</a:t>
            </a:r>
            <a:endParaRPr/>
          </a:p>
        </p:txBody>
      </p:sp>
      <p:sp>
        <p:nvSpPr>
          <p:cNvPr id="474" name="Google Shape;474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60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Ephemerality of Diffie-Hellman</a:t>
            </a:r>
            <a:endParaRPr/>
          </a:p>
        </p:txBody>
      </p:sp>
      <p:sp>
        <p:nvSpPr>
          <p:cNvPr id="480" name="Google Shape;480;p60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Diffie-Hellman can be used ephemerally (called Diffie-Hellman ephemeral, or DHE)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b="1"/>
              <a:t>Ephemeral</a:t>
            </a:r>
            <a:r>
              <a:rPr lang="en"/>
              <a:t>: Short-term and temporary, not permanent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Alice and Bob discard </a:t>
            </a:r>
            <a:r>
              <a:rPr lang="en" i="1"/>
              <a:t>a</a:t>
            </a:r>
            <a:r>
              <a:rPr lang="en"/>
              <a:t>, </a:t>
            </a:r>
            <a:r>
              <a:rPr lang="en" i="1"/>
              <a:t>b</a:t>
            </a:r>
            <a:r>
              <a:rPr lang="en"/>
              <a:t>, and </a:t>
            </a:r>
            <a:r>
              <a:rPr lang="en" i="1"/>
              <a:t>K</a:t>
            </a:r>
            <a:r>
              <a:rPr lang="en"/>
              <a:t> = </a:t>
            </a:r>
            <a:r>
              <a:rPr lang="en" i="1"/>
              <a:t>g</a:t>
            </a:r>
            <a:r>
              <a:rPr lang="en" i="1" baseline="30000"/>
              <a:t>ab</a:t>
            </a:r>
            <a:r>
              <a:rPr lang="en"/>
              <a:t> mod </a:t>
            </a:r>
            <a:r>
              <a:rPr lang="en" i="1"/>
              <a:t>p</a:t>
            </a:r>
            <a:r>
              <a:rPr lang="en"/>
              <a:t> when they’re done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Because you need </a:t>
            </a:r>
            <a:r>
              <a:rPr lang="en" i="1"/>
              <a:t>a</a:t>
            </a:r>
            <a:r>
              <a:rPr lang="en"/>
              <a:t> and </a:t>
            </a:r>
            <a:r>
              <a:rPr lang="en" i="1"/>
              <a:t>b</a:t>
            </a:r>
            <a:r>
              <a:rPr lang="en"/>
              <a:t> to derive </a:t>
            </a:r>
            <a:r>
              <a:rPr lang="en" i="1"/>
              <a:t>K</a:t>
            </a:r>
            <a:r>
              <a:rPr lang="en"/>
              <a:t>, you can never derive </a:t>
            </a:r>
            <a:r>
              <a:rPr lang="en" i="1"/>
              <a:t>K</a:t>
            </a:r>
            <a:r>
              <a:rPr lang="en"/>
              <a:t> again!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Sometimes </a:t>
            </a:r>
            <a:r>
              <a:rPr lang="en" i="1"/>
              <a:t>K</a:t>
            </a:r>
            <a:r>
              <a:rPr lang="en"/>
              <a:t> is called a </a:t>
            </a:r>
            <a:r>
              <a:rPr lang="en" b="1"/>
              <a:t>session key</a:t>
            </a:r>
            <a:r>
              <a:rPr lang="en"/>
              <a:t>, because it’s only used for a an ephemeral session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Benefit of DHE: </a:t>
            </a:r>
            <a:r>
              <a:rPr lang="en" b="1"/>
              <a:t>Forward secrecy</a:t>
            </a:r>
            <a:endParaRPr sz="1400" b="1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Eve records everything sent over the insecure channel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Alice and Bob use DHE to agree on a key </a:t>
            </a:r>
            <a:r>
              <a:rPr lang="en" i="1"/>
              <a:t>K</a:t>
            </a:r>
            <a:r>
              <a:rPr lang="en"/>
              <a:t> = </a:t>
            </a:r>
            <a:r>
              <a:rPr lang="en" i="1"/>
              <a:t>g</a:t>
            </a:r>
            <a:r>
              <a:rPr lang="en" i="1" baseline="30000"/>
              <a:t>ab</a:t>
            </a:r>
            <a:r>
              <a:rPr lang="en"/>
              <a:t> mod </a:t>
            </a:r>
            <a:r>
              <a:rPr lang="en" i="1"/>
              <a:t>p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Alice and Bob use </a:t>
            </a:r>
            <a:r>
              <a:rPr lang="en" i="1"/>
              <a:t>K</a:t>
            </a:r>
            <a:r>
              <a:rPr lang="en"/>
              <a:t> as a symmetric key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After they’re done, discard </a:t>
            </a:r>
            <a:r>
              <a:rPr lang="en" i="1"/>
              <a:t>a</a:t>
            </a:r>
            <a:r>
              <a:rPr lang="en"/>
              <a:t>, </a:t>
            </a:r>
            <a:r>
              <a:rPr lang="en" i="1"/>
              <a:t>b</a:t>
            </a:r>
            <a:r>
              <a:rPr lang="en"/>
              <a:t>, and </a:t>
            </a:r>
            <a:r>
              <a:rPr lang="en" i="1"/>
              <a:t>K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Later, Eve steals all of Alice and Bob’s secrets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Eve can’t decrypt any messages she recorded: Nobody saved </a:t>
            </a:r>
            <a:r>
              <a:rPr lang="en" i="1"/>
              <a:t>a</a:t>
            </a:r>
            <a:r>
              <a:rPr lang="en"/>
              <a:t>, </a:t>
            </a:r>
            <a:r>
              <a:rPr lang="en" i="1"/>
              <a:t>b</a:t>
            </a:r>
            <a:r>
              <a:rPr lang="en"/>
              <a:t>, or </a:t>
            </a:r>
            <a:r>
              <a:rPr lang="en" i="1"/>
              <a:t>K</a:t>
            </a:r>
            <a:r>
              <a:rPr lang="en"/>
              <a:t>, and her recording only has </a:t>
            </a:r>
            <a:r>
              <a:rPr lang="en" i="1"/>
              <a:t>g</a:t>
            </a:r>
            <a:r>
              <a:rPr lang="en" i="1" baseline="30000"/>
              <a:t>a</a:t>
            </a:r>
            <a:r>
              <a:rPr lang="en"/>
              <a:t> mod </a:t>
            </a:r>
            <a:r>
              <a:rPr lang="en" i="1"/>
              <a:t>p</a:t>
            </a:r>
            <a:r>
              <a:rPr lang="en"/>
              <a:t> and </a:t>
            </a:r>
            <a:r>
              <a:rPr lang="en" i="1"/>
              <a:t>g</a:t>
            </a:r>
            <a:r>
              <a:rPr lang="en" i="1" baseline="30000"/>
              <a:t>b</a:t>
            </a:r>
            <a:r>
              <a:rPr lang="en"/>
              <a:t> mod </a:t>
            </a:r>
            <a:r>
              <a:rPr lang="en" i="1"/>
              <a:t>p</a:t>
            </a:r>
            <a:r>
              <a:rPr lang="en"/>
              <a:t>!</a:t>
            </a:r>
            <a:endParaRPr/>
          </a:p>
        </p:txBody>
      </p:sp>
      <p:sp>
        <p:nvSpPr>
          <p:cNvPr id="481" name="Google Shape;481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6" name="Google Shape;486;p61"/>
          <p:cNvPicPr preferRelativeResize="0"/>
          <p:nvPr/>
        </p:nvPicPr>
        <p:blipFill rotWithShape="1">
          <a:blip r:embed="rId3">
            <a:alphaModFix/>
          </a:blip>
          <a:srcRect l="10446" t="13697" r="69908" b="65159"/>
          <a:stretch/>
        </p:blipFill>
        <p:spPr>
          <a:xfrm>
            <a:off x="4246550" y="1320250"/>
            <a:ext cx="650926" cy="700636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Google Shape;487;p61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Diffie-Hellman: Security</a:t>
            </a:r>
            <a:endParaRPr/>
          </a:p>
        </p:txBody>
      </p:sp>
      <p:cxnSp>
        <p:nvCxnSpPr>
          <p:cNvPr id="488" name="Google Shape;488;p61"/>
          <p:cNvCxnSpPr/>
          <p:nvPr/>
        </p:nvCxnSpPr>
        <p:spPr>
          <a:xfrm>
            <a:off x="2499375" y="1463025"/>
            <a:ext cx="0" cy="330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9" name="Google Shape;489;p61"/>
          <p:cNvCxnSpPr/>
          <p:nvPr/>
        </p:nvCxnSpPr>
        <p:spPr>
          <a:xfrm>
            <a:off x="6644650" y="1463025"/>
            <a:ext cx="0" cy="330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0" name="Google Shape;490;p61"/>
          <p:cNvSpPr txBox="1"/>
          <p:nvPr/>
        </p:nvSpPr>
        <p:spPr>
          <a:xfrm>
            <a:off x="830126" y="1082025"/>
            <a:ext cx="810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Alice</a:t>
            </a:r>
            <a:endParaRPr/>
          </a:p>
        </p:txBody>
      </p:sp>
      <p:sp>
        <p:nvSpPr>
          <p:cNvPr id="491" name="Google Shape;491;p61"/>
          <p:cNvSpPr txBox="1"/>
          <p:nvPr/>
        </p:nvSpPr>
        <p:spPr>
          <a:xfrm>
            <a:off x="7502965" y="1082025"/>
            <a:ext cx="810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Bob</a:t>
            </a:r>
            <a:endParaRPr/>
          </a:p>
        </p:txBody>
      </p:sp>
      <p:sp>
        <p:nvSpPr>
          <p:cNvPr id="492" name="Google Shape;492;p61"/>
          <p:cNvSpPr txBox="1"/>
          <p:nvPr/>
        </p:nvSpPr>
        <p:spPr>
          <a:xfrm>
            <a:off x="264325" y="1906875"/>
            <a:ext cx="19425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Generate </a:t>
            </a:r>
            <a:r>
              <a:rPr lang="en" i="1">
                <a:solidFill>
                  <a:srgbClr val="E69138"/>
                </a:solidFill>
              </a:rPr>
              <a:t>a</a:t>
            </a:r>
            <a:endParaRPr i="1">
              <a:solidFill>
                <a:srgbClr val="E69138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Calculate </a:t>
            </a:r>
            <a:r>
              <a:rPr lang="en" i="1"/>
              <a:t>g</a:t>
            </a:r>
            <a:r>
              <a:rPr lang="en" i="1" baseline="30000">
                <a:solidFill>
                  <a:srgbClr val="E69138"/>
                </a:solidFill>
              </a:rPr>
              <a:t>a</a:t>
            </a:r>
            <a:r>
              <a:rPr lang="en"/>
              <a:t> mod </a:t>
            </a:r>
            <a:r>
              <a:rPr lang="en" i="1"/>
              <a:t>p</a:t>
            </a:r>
            <a:endParaRPr i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Receive </a:t>
            </a:r>
            <a:r>
              <a:rPr lang="en" i="1"/>
              <a:t>g</a:t>
            </a:r>
            <a:r>
              <a:rPr lang="en" i="1" baseline="30000">
                <a:solidFill>
                  <a:srgbClr val="CC0000"/>
                </a:solidFill>
              </a:rPr>
              <a:t>m</a:t>
            </a:r>
            <a:r>
              <a:rPr lang="en"/>
              <a:t> mod </a:t>
            </a:r>
            <a:r>
              <a:rPr lang="en" i="1"/>
              <a:t>p</a:t>
            </a:r>
            <a:endParaRPr i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Calculate (</a:t>
            </a:r>
            <a:r>
              <a:rPr lang="en" i="1"/>
              <a:t>g</a:t>
            </a:r>
            <a:r>
              <a:rPr lang="en" i="1" baseline="30000">
                <a:solidFill>
                  <a:srgbClr val="CC0000"/>
                </a:solidFill>
              </a:rPr>
              <a:t>m</a:t>
            </a:r>
            <a:r>
              <a:rPr lang="en"/>
              <a:t>)</a:t>
            </a:r>
            <a:r>
              <a:rPr lang="en" i="1" baseline="30000">
                <a:solidFill>
                  <a:srgbClr val="E69138"/>
                </a:solidFill>
              </a:rPr>
              <a:t>a</a:t>
            </a:r>
            <a:r>
              <a:rPr lang="en"/>
              <a:t> mod </a:t>
            </a:r>
            <a:r>
              <a:rPr lang="en" i="1"/>
              <a:t>p</a:t>
            </a:r>
            <a:endParaRPr i="1"/>
          </a:p>
        </p:txBody>
      </p:sp>
      <p:sp>
        <p:nvSpPr>
          <p:cNvPr id="493" name="Google Shape;493;p61"/>
          <p:cNvSpPr txBox="1"/>
          <p:nvPr/>
        </p:nvSpPr>
        <p:spPr>
          <a:xfrm>
            <a:off x="6937175" y="1906875"/>
            <a:ext cx="19425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Generate </a:t>
            </a:r>
            <a:r>
              <a:rPr lang="en" i="1">
                <a:solidFill>
                  <a:srgbClr val="1155CC"/>
                </a:solidFill>
              </a:rPr>
              <a:t>b</a:t>
            </a:r>
            <a:endParaRPr i="1">
              <a:solidFill>
                <a:srgbClr val="1155CC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Calculate </a:t>
            </a:r>
            <a:r>
              <a:rPr lang="en" i="1"/>
              <a:t>g</a:t>
            </a:r>
            <a:r>
              <a:rPr lang="en" i="1" baseline="30000">
                <a:solidFill>
                  <a:srgbClr val="1155CC"/>
                </a:solidFill>
              </a:rPr>
              <a:t>b</a:t>
            </a:r>
            <a:r>
              <a:rPr lang="en"/>
              <a:t> mod </a:t>
            </a:r>
            <a:r>
              <a:rPr lang="en" i="1"/>
              <a:t>p</a:t>
            </a:r>
            <a:endParaRPr i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Receive </a:t>
            </a:r>
            <a:r>
              <a:rPr lang="en" i="1">
                <a:solidFill>
                  <a:schemeClr val="dk1"/>
                </a:solidFill>
              </a:rPr>
              <a:t>g</a:t>
            </a:r>
            <a:r>
              <a:rPr lang="en" i="1" baseline="30000">
                <a:solidFill>
                  <a:srgbClr val="CC0000"/>
                </a:solidFill>
              </a:rPr>
              <a:t>m</a:t>
            </a:r>
            <a:r>
              <a:rPr lang="en"/>
              <a:t> mod </a:t>
            </a:r>
            <a:r>
              <a:rPr lang="en" i="1"/>
              <a:t>p</a:t>
            </a:r>
            <a:endParaRPr i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Calculate (</a:t>
            </a:r>
            <a:r>
              <a:rPr lang="en" i="1"/>
              <a:t>g</a:t>
            </a:r>
            <a:r>
              <a:rPr lang="en" i="1" baseline="30000">
                <a:solidFill>
                  <a:srgbClr val="CC0000"/>
                </a:solidFill>
              </a:rPr>
              <a:t>m</a:t>
            </a:r>
            <a:r>
              <a:rPr lang="en"/>
              <a:t>)</a:t>
            </a:r>
            <a:r>
              <a:rPr lang="en" i="1" baseline="30000">
                <a:solidFill>
                  <a:srgbClr val="1155CC"/>
                </a:solidFill>
              </a:rPr>
              <a:t>b</a:t>
            </a:r>
            <a:r>
              <a:rPr lang="en"/>
              <a:t> mod </a:t>
            </a:r>
            <a:r>
              <a:rPr lang="en" i="1"/>
              <a:t>p</a:t>
            </a:r>
            <a:endParaRPr i="1"/>
          </a:p>
        </p:txBody>
      </p:sp>
      <p:sp>
        <p:nvSpPr>
          <p:cNvPr id="494" name="Google Shape;494;p61"/>
          <p:cNvSpPr txBox="1"/>
          <p:nvPr/>
        </p:nvSpPr>
        <p:spPr>
          <a:xfrm>
            <a:off x="443025" y="4231725"/>
            <a:ext cx="1547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E69138"/>
                </a:solidFill>
              </a:rPr>
              <a:t>a</a:t>
            </a:r>
            <a:r>
              <a:rPr lang="en"/>
              <a:t>, </a:t>
            </a:r>
            <a:r>
              <a:rPr lang="en" i="1"/>
              <a:t>g</a:t>
            </a:r>
            <a:r>
              <a:rPr lang="en" i="1" baseline="30000">
                <a:solidFill>
                  <a:srgbClr val="E69138"/>
                </a:solidFill>
              </a:rPr>
              <a:t>a</a:t>
            </a:r>
            <a:r>
              <a:rPr lang="en"/>
              <a:t>, </a:t>
            </a:r>
            <a:r>
              <a:rPr lang="en" i="1"/>
              <a:t>g</a:t>
            </a:r>
            <a:r>
              <a:rPr lang="en" i="1" baseline="30000">
                <a:solidFill>
                  <a:srgbClr val="CC0000"/>
                </a:solidFill>
              </a:rPr>
              <a:t>m</a:t>
            </a:r>
            <a:r>
              <a:rPr lang="en"/>
              <a:t> ⇒ </a:t>
            </a:r>
            <a:r>
              <a:rPr lang="en" i="1"/>
              <a:t>g</a:t>
            </a:r>
            <a:r>
              <a:rPr lang="en" i="1" baseline="30000">
                <a:solidFill>
                  <a:srgbClr val="E69138"/>
                </a:solidFill>
              </a:rPr>
              <a:t>a</a:t>
            </a:r>
            <a:r>
              <a:rPr lang="en" i="1" baseline="30000">
                <a:solidFill>
                  <a:srgbClr val="CC0000"/>
                </a:solidFill>
              </a:rPr>
              <a:t>m</a:t>
            </a:r>
            <a:endParaRPr i="1" baseline="30000">
              <a:solidFill>
                <a:srgbClr val="CC0000"/>
              </a:solidFill>
            </a:endParaRPr>
          </a:p>
        </p:txBody>
      </p:sp>
      <p:sp>
        <p:nvSpPr>
          <p:cNvPr id="495" name="Google Shape;495;p61"/>
          <p:cNvSpPr txBox="1"/>
          <p:nvPr/>
        </p:nvSpPr>
        <p:spPr>
          <a:xfrm>
            <a:off x="7115875" y="4231725"/>
            <a:ext cx="1547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1155CC"/>
                </a:solidFill>
              </a:rPr>
              <a:t>b</a:t>
            </a:r>
            <a:r>
              <a:rPr lang="en"/>
              <a:t>, </a:t>
            </a:r>
            <a:r>
              <a:rPr lang="en" i="1"/>
              <a:t>g</a:t>
            </a:r>
            <a:r>
              <a:rPr lang="en" i="1" baseline="30000">
                <a:solidFill>
                  <a:srgbClr val="1155CC"/>
                </a:solidFill>
              </a:rPr>
              <a:t>b</a:t>
            </a:r>
            <a:r>
              <a:rPr lang="en"/>
              <a:t>, g</a:t>
            </a:r>
            <a:r>
              <a:rPr lang="en" i="1" baseline="30000">
                <a:solidFill>
                  <a:srgbClr val="CC0000"/>
                </a:solidFill>
              </a:rPr>
              <a:t>m</a:t>
            </a:r>
            <a:r>
              <a:rPr lang="en"/>
              <a:t> ⇒ </a:t>
            </a:r>
            <a:r>
              <a:rPr lang="en" i="1"/>
              <a:t>g</a:t>
            </a:r>
            <a:r>
              <a:rPr lang="en" i="1" baseline="30000">
                <a:solidFill>
                  <a:srgbClr val="1155CC"/>
                </a:solidFill>
              </a:rPr>
              <a:t>b</a:t>
            </a:r>
            <a:r>
              <a:rPr lang="en" i="1" baseline="30000">
                <a:solidFill>
                  <a:srgbClr val="CC0000"/>
                </a:solidFill>
              </a:rPr>
              <a:t>m</a:t>
            </a:r>
            <a:endParaRPr i="1" baseline="30000">
              <a:solidFill>
                <a:srgbClr val="CC0000"/>
              </a:solidFill>
            </a:endParaRPr>
          </a:p>
        </p:txBody>
      </p:sp>
      <p:sp>
        <p:nvSpPr>
          <p:cNvPr id="496" name="Google Shape;496;p61"/>
          <p:cNvSpPr txBox="1"/>
          <p:nvPr/>
        </p:nvSpPr>
        <p:spPr>
          <a:xfrm>
            <a:off x="2789500" y="4231725"/>
            <a:ext cx="1547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CC0000"/>
                </a:solidFill>
              </a:rPr>
              <a:t>m</a:t>
            </a:r>
            <a:r>
              <a:rPr lang="en"/>
              <a:t>, </a:t>
            </a:r>
            <a:r>
              <a:rPr lang="en" i="1"/>
              <a:t>g</a:t>
            </a:r>
            <a:r>
              <a:rPr lang="en" i="1" baseline="30000">
                <a:solidFill>
                  <a:srgbClr val="CC0000"/>
                </a:solidFill>
              </a:rPr>
              <a:t>m</a:t>
            </a:r>
            <a:r>
              <a:rPr lang="en"/>
              <a:t>, </a:t>
            </a:r>
            <a:r>
              <a:rPr lang="en" i="1"/>
              <a:t>g</a:t>
            </a:r>
            <a:r>
              <a:rPr lang="en" i="1" baseline="30000">
                <a:solidFill>
                  <a:srgbClr val="E69138"/>
                </a:solidFill>
              </a:rPr>
              <a:t>a</a:t>
            </a:r>
            <a:r>
              <a:rPr lang="en"/>
              <a:t> ⇒ </a:t>
            </a:r>
            <a:r>
              <a:rPr lang="en" i="1"/>
              <a:t>g</a:t>
            </a:r>
            <a:r>
              <a:rPr lang="en" i="1" baseline="30000">
                <a:solidFill>
                  <a:srgbClr val="E69138"/>
                </a:solidFill>
              </a:rPr>
              <a:t>a</a:t>
            </a:r>
            <a:r>
              <a:rPr lang="en" i="1" baseline="30000">
                <a:solidFill>
                  <a:srgbClr val="CC0000"/>
                </a:solidFill>
              </a:rPr>
              <a:t>m</a:t>
            </a:r>
            <a:endParaRPr i="1" baseline="30000">
              <a:solidFill>
                <a:srgbClr val="CC0000"/>
              </a:solidFill>
            </a:endParaRPr>
          </a:p>
        </p:txBody>
      </p:sp>
      <p:sp>
        <p:nvSpPr>
          <p:cNvPr id="497" name="Google Shape;497;p61"/>
          <p:cNvSpPr txBox="1"/>
          <p:nvPr/>
        </p:nvSpPr>
        <p:spPr>
          <a:xfrm>
            <a:off x="4166551" y="1082025"/>
            <a:ext cx="810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0000"/>
                </a:solidFill>
              </a:rPr>
              <a:t>Mallory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498" name="Google Shape;498;p61"/>
          <p:cNvSpPr txBox="1"/>
          <p:nvPr/>
        </p:nvSpPr>
        <p:spPr>
          <a:xfrm>
            <a:off x="5362014" y="1175125"/>
            <a:ext cx="117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Public: </a:t>
            </a:r>
            <a:r>
              <a:rPr lang="en" i="1"/>
              <a:t>g</a:t>
            </a:r>
            <a:r>
              <a:rPr lang="en"/>
              <a:t>, </a:t>
            </a:r>
            <a:r>
              <a:rPr lang="en" i="1"/>
              <a:t>p</a:t>
            </a:r>
            <a:endParaRPr i="1"/>
          </a:p>
        </p:txBody>
      </p:sp>
      <p:sp>
        <p:nvSpPr>
          <p:cNvPr id="499" name="Google Shape;499;p61"/>
          <p:cNvSpPr txBox="1"/>
          <p:nvPr/>
        </p:nvSpPr>
        <p:spPr>
          <a:xfrm>
            <a:off x="3563350" y="1906875"/>
            <a:ext cx="19425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Generate </a:t>
            </a:r>
            <a:r>
              <a:rPr lang="en" i="1">
                <a:solidFill>
                  <a:srgbClr val="CC0000"/>
                </a:solidFill>
              </a:rPr>
              <a:t>m</a:t>
            </a:r>
            <a:endParaRPr i="1">
              <a:solidFill>
                <a:srgbClr val="CC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Calculate </a:t>
            </a:r>
            <a:r>
              <a:rPr lang="en" i="1"/>
              <a:t>g</a:t>
            </a:r>
            <a:r>
              <a:rPr lang="en" i="1" baseline="30000">
                <a:solidFill>
                  <a:srgbClr val="CC0000"/>
                </a:solidFill>
              </a:rPr>
              <a:t>m</a:t>
            </a:r>
            <a:r>
              <a:rPr lang="en"/>
              <a:t> mod </a:t>
            </a:r>
            <a:r>
              <a:rPr lang="en" i="1"/>
              <a:t>p</a:t>
            </a:r>
            <a:endParaRPr/>
          </a:p>
        </p:txBody>
      </p:sp>
      <p:sp>
        <p:nvSpPr>
          <p:cNvPr id="500" name="Google Shape;500;p61"/>
          <p:cNvSpPr txBox="1"/>
          <p:nvPr/>
        </p:nvSpPr>
        <p:spPr>
          <a:xfrm>
            <a:off x="2592100" y="3199575"/>
            <a:ext cx="19425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Receive </a:t>
            </a:r>
            <a:r>
              <a:rPr lang="en" i="1"/>
              <a:t>g</a:t>
            </a:r>
            <a:r>
              <a:rPr lang="en" i="1" baseline="30000">
                <a:solidFill>
                  <a:srgbClr val="E69138"/>
                </a:solidFill>
              </a:rPr>
              <a:t>a</a:t>
            </a:r>
            <a:r>
              <a:rPr lang="en"/>
              <a:t> mod p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Calculate (</a:t>
            </a:r>
            <a:r>
              <a:rPr lang="en" i="1"/>
              <a:t>g</a:t>
            </a:r>
            <a:r>
              <a:rPr lang="en" i="1" baseline="30000">
                <a:solidFill>
                  <a:srgbClr val="E69138"/>
                </a:solidFill>
              </a:rPr>
              <a:t>a</a:t>
            </a:r>
            <a:r>
              <a:rPr lang="en"/>
              <a:t>)</a:t>
            </a:r>
            <a:r>
              <a:rPr lang="en" i="1" baseline="30000">
                <a:solidFill>
                  <a:srgbClr val="CC0000"/>
                </a:solidFill>
              </a:rPr>
              <a:t>m</a:t>
            </a:r>
            <a:r>
              <a:rPr lang="en"/>
              <a:t> mod p</a:t>
            </a:r>
            <a:endParaRPr/>
          </a:p>
        </p:txBody>
      </p:sp>
      <p:sp>
        <p:nvSpPr>
          <p:cNvPr id="501" name="Google Shape;501;p61"/>
          <p:cNvSpPr txBox="1"/>
          <p:nvPr/>
        </p:nvSpPr>
        <p:spPr>
          <a:xfrm>
            <a:off x="4534600" y="3199575"/>
            <a:ext cx="19425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Receive </a:t>
            </a:r>
            <a:r>
              <a:rPr lang="en" i="1"/>
              <a:t>g</a:t>
            </a:r>
            <a:r>
              <a:rPr lang="en" i="1" baseline="30000">
                <a:solidFill>
                  <a:srgbClr val="1155CC"/>
                </a:solidFill>
              </a:rPr>
              <a:t>b</a:t>
            </a:r>
            <a:r>
              <a:rPr lang="en"/>
              <a:t> mod p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Calculate (</a:t>
            </a:r>
            <a:r>
              <a:rPr lang="en" i="1"/>
              <a:t>g</a:t>
            </a:r>
            <a:r>
              <a:rPr lang="en" i="1" baseline="30000">
                <a:solidFill>
                  <a:srgbClr val="1155CC"/>
                </a:solidFill>
              </a:rPr>
              <a:t>b</a:t>
            </a:r>
            <a:r>
              <a:rPr lang="en"/>
              <a:t>)</a:t>
            </a:r>
            <a:r>
              <a:rPr lang="en" i="1" baseline="30000">
                <a:solidFill>
                  <a:srgbClr val="CC0000"/>
                </a:solidFill>
              </a:rPr>
              <a:t>m</a:t>
            </a:r>
            <a:r>
              <a:rPr lang="en"/>
              <a:t> mod p</a:t>
            </a:r>
            <a:endParaRPr/>
          </a:p>
        </p:txBody>
      </p:sp>
      <p:cxnSp>
        <p:nvCxnSpPr>
          <p:cNvPr id="502" name="Google Shape;502;p61"/>
          <p:cNvCxnSpPr/>
          <p:nvPr/>
        </p:nvCxnSpPr>
        <p:spPr>
          <a:xfrm flipH="1">
            <a:off x="2066925" y="2541475"/>
            <a:ext cx="1446600" cy="862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3" name="Google Shape;503;p61"/>
          <p:cNvCxnSpPr/>
          <p:nvPr/>
        </p:nvCxnSpPr>
        <p:spPr>
          <a:xfrm>
            <a:off x="2073575" y="2554750"/>
            <a:ext cx="630300" cy="855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4" name="Google Shape;504;p61"/>
          <p:cNvCxnSpPr/>
          <p:nvPr/>
        </p:nvCxnSpPr>
        <p:spPr>
          <a:xfrm>
            <a:off x="5593075" y="2548113"/>
            <a:ext cx="1446600" cy="862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5" name="Google Shape;505;p61"/>
          <p:cNvCxnSpPr/>
          <p:nvPr/>
        </p:nvCxnSpPr>
        <p:spPr>
          <a:xfrm flipH="1">
            <a:off x="6402725" y="2561388"/>
            <a:ext cx="630300" cy="855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06" name="Google Shape;506;p61"/>
          <p:cNvSpPr txBox="1"/>
          <p:nvPr/>
        </p:nvSpPr>
        <p:spPr>
          <a:xfrm>
            <a:off x="4732000" y="4231725"/>
            <a:ext cx="1547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CC0000"/>
                </a:solidFill>
              </a:rPr>
              <a:t>m</a:t>
            </a:r>
            <a:r>
              <a:rPr lang="en"/>
              <a:t>, </a:t>
            </a:r>
            <a:r>
              <a:rPr lang="en" i="1"/>
              <a:t>g</a:t>
            </a:r>
            <a:r>
              <a:rPr lang="en" i="1" baseline="30000">
                <a:solidFill>
                  <a:srgbClr val="CC0000"/>
                </a:solidFill>
              </a:rPr>
              <a:t>m</a:t>
            </a:r>
            <a:r>
              <a:rPr lang="en"/>
              <a:t>, </a:t>
            </a:r>
            <a:r>
              <a:rPr lang="en" i="1"/>
              <a:t>g</a:t>
            </a:r>
            <a:r>
              <a:rPr lang="en" i="1" baseline="30000">
                <a:solidFill>
                  <a:srgbClr val="1155CC"/>
                </a:solidFill>
              </a:rPr>
              <a:t>b</a:t>
            </a:r>
            <a:r>
              <a:rPr lang="en"/>
              <a:t> ⇒ </a:t>
            </a:r>
            <a:r>
              <a:rPr lang="en" i="1"/>
              <a:t>g</a:t>
            </a:r>
            <a:r>
              <a:rPr lang="en" i="1" baseline="30000">
                <a:solidFill>
                  <a:srgbClr val="1155CC"/>
                </a:solidFill>
              </a:rPr>
              <a:t>b</a:t>
            </a:r>
            <a:r>
              <a:rPr lang="en" i="1" baseline="30000">
                <a:solidFill>
                  <a:srgbClr val="CC0000"/>
                </a:solidFill>
              </a:rPr>
              <a:t>m</a:t>
            </a:r>
            <a:endParaRPr i="1" baseline="30000">
              <a:solidFill>
                <a:srgbClr val="CC0000"/>
              </a:solidFill>
            </a:endParaRPr>
          </a:p>
        </p:txBody>
      </p:sp>
      <p:pic>
        <p:nvPicPr>
          <p:cNvPr id="507" name="Google Shape;507;p61"/>
          <p:cNvPicPr preferRelativeResize="0"/>
          <p:nvPr/>
        </p:nvPicPr>
        <p:blipFill rotWithShape="1">
          <a:blip r:embed="rId4">
            <a:alphaModFix/>
          </a:blip>
          <a:srcRect l="5310" t="16627" r="80092" b="57590"/>
          <a:stretch/>
        </p:blipFill>
        <p:spPr>
          <a:xfrm>
            <a:off x="439900" y="1128550"/>
            <a:ext cx="591227" cy="659268"/>
          </a:xfrm>
          <a:prstGeom prst="rect">
            <a:avLst/>
          </a:prstGeom>
          <a:noFill/>
          <a:ln>
            <a:noFill/>
          </a:ln>
        </p:spPr>
      </p:pic>
      <p:pic>
        <p:nvPicPr>
          <p:cNvPr id="508" name="Google Shape;508;p61"/>
          <p:cNvPicPr preferRelativeResize="0"/>
          <p:nvPr/>
        </p:nvPicPr>
        <p:blipFill rotWithShape="1">
          <a:blip r:embed="rId4">
            <a:alphaModFix/>
          </a:blip>
          <a:srcRect l="28433" t="16958" r="61203" b="62909"/>
          <a:stretch/>
        </p:blipFill>
        <p:spPr>
          <a:xfrm>
            <a:off x="8089873" y="1128548"/>
            <a:ext cx="466959" cy="572699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62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Diffie-Hellman: Issues</a:t>
            </a:r>
            <a:endParaRPr/>
          </a:p>
        </p:txBody>
      </p:sp>
      <p:sp>
        <p:nvSpPr>
          <p:cNvPr id="515" name="Google Shape;515;p62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Diffie-Hellman is not secure against a MITM adversary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DHE is an </a:t>
            </a:r>
            <a:r>
              <a:rPr lang="en" i="1"/>
              <a:t>active protocol</a:t>
            </a:r>
            <a:r>
              <a:rPr lang="en"/>
              <a:t>: Alice and Bob need to be online at the same time to exchange keys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if Bob wants to encrypt something and send it to Alice for her to read later?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Next time: How do we use </a:t>
            </a:r>
            <a:r>
              <a:rPr lang="en" i="1"/>
              <a:t>public-key encryption</a:t>
            </a:r>
            <a:r>
              <a:rPr lang="en"/>
              <a:t> to send encrypted messages when Alice and Bob don’t share keys and aren’t online at the same time?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Diffie-Hellman does not provide </a:t>
            </a:r>
            <a:r>
              <a:rPr lang="en" i="1"/>
              <a:t>authentication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You exchanged keys with someone, but Diffie-Hellman makes no guarantees about who you exchanged keys with; it could be Mallory!</a:t>
            </a:r>
            <a:endParaRPr/>
          </a:p>
        </p:txBody>
      </p:sp>
      <p:sp>
        <p:nvSpPr>
          <p:cNvPr id="516" name="Google Shape;516;p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63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Elliptic-Curve Diffie-Hellman (ECDH)</a:t>
            </a:r>
            <a:endParaRPr/>
          </a:p>
        </p:txBody>
      </p:sp>
      <p:sp>
        <p:nvSpPr>
          <p:cNvPr id="522" name="Google Shape;522;p63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Notice: The discrete-log problem seems hard because exponentiating integers in modular arithmetic “wraps around”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Diffie-Hellman can be generalized to any mathematical group that has this cyclic property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Discrete-log uses the “multiplicative group of integers mod </a:t>
            </a:r>
            <a:r>
              <a:rPr lang="en" i="1"/>
              <a:t>p</a:t>
            </a:r>
            <a:r>
              <a:rPr lang="en"/>
              <a:t> under generator </a:t>
            </a:r>
            <a:r>
              <a:rPr lang="en" i="1"/>
              <a:t>g</a:t>
            </a:r>
            <a:r>
              <a:rPr lang="en"/>
              <a:t>”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Elliptic curves: A type of mathematical curve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Big idea: Repeatedly adding a point to itself on a curve is another cyclic group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You don’t need to understand the math behind elliptic curves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Elliptic-curve Diffie-Hellman</a:t>
            </a:r>
            <a:r>
              <a:rPr lang="en"/>
              <a:t>: A variation of Diffie-Hellman that uses elliptic curves instead of modular arithmetic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Based on the elliptic curve discrete log problem, the analog of the discrete log problem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Benefit of ECDH: The underlying problem is harder to solve, so we can use smaller keys (3072-bit DHE is about as secure as 384-bit ECDHE)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64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Summary: Diffie-Hellman Key Exchange</a:t>
            </a:r>
            <a:endParaRPr/>
          </a:p>
        </p:txBody>
      </p:sp>
      <p:sp>
        <p:nvSpPr>
          <p:cNvPr id="528" name="Google Shape;528;p64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Algorithm: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Alice chooses </a:t>
            </a:r>
            <a:r>
              <a:rPr lang="en" i="1">
                <a:solidFill>
                  <a:srgbClr val="E69138"/>
                </a:solidFill>
              </a:rPr>
              <a:t>a</a:t>
            </a:r>
            <a:r>
              <a:rPr lang="en"/>
              <a:t> and sends </a:t>
            </a:r>
            <a:r>
              <a:rPr lang="en" i="1"/>
              <a:t>g</a:t>
            </a:r>
            <a:r>
              <a:rPr lang="en" i="1" baseline="30000">
                <a:solidFill>
                  <a:srgbClr val="E69138"/>
                </a:solidFill>
              </a:rPr>
              <a:t>a</a:t>
            </a:r>
            <a:r>
              <a:rPr lang="en"/>
              <a:t> mod </a:t>
            </a:r>
            <a:r>
              <a:rPr lang="en" i="1"/>
              <a:t>p</a:t>
            </a:r>
            <a:r>
              <a:rPr lang="en"/>
              <a:t> to Bob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Bob chooses </a:t>
            </a:r>
            <a:r>
              <a:rPr lang="en" i="1">
                <a:solidFill>
                  <a:srgbClr val="1155CC"/>
                </a:solidFill>
              </a:rPr>
              <a:t>b</a:t>
            </a:r>
            <a:r>
              <a:rPr lang="en"/>
              <a:t> and sends </a:t>
            </a:r>
            <a:r>
              <a:rPr lang="en" i="1"/>
              <a:t>g</a:t>
            </a:r>
            <a:r>
              <a:rPr lang="en" i="1" baseline="30000">
                <a:solidFill>
                  <a:srgbClr val="1155CC"/>
                </a:solidFill>
              </a:rPr>
              <a:t>b</a:t>
            </a:r>
            <a:r>
              <a:rPr lang="en"/>
              <a:t> mod </a:t>
            </a:r>
            <a:r>
              <a:rPr lang="en" i="1"/>
              <a:t>p</a:t>
            </a:r>
            <a:r>
              <a:rPr lang="en"/>
              <a:t> to Alice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Their shared secret is (</a:t>
            </a:r>
            <a:r>
              <a:rPr lang="en" i="1"/>
              <a:t>g</a:t>
            </a:r>
            <a:r>
              <a:rPr lang="en" i="1" baseline="30000">
                <a:solidFill>
                  <a:srgbClr val="E69138"/>
                </a:solidFill>
              </a:rPr>
              <a:t>a</a:t>
            </a:r>
            <a:r>
              <a:rPr lang="en"/>
              <a:t>)</a:t>
            </a:r>
            <a:r>
              <a:rPr lang="en" i="1" baseline="30000">
                <a:solidFill>
                  <a:srgbClr val="1155CC"/>
                </a:solidFill>
              </a:rPr>
              <a:t>b</a:t>
            </a:r>
            <a:r>
              <a:rPr lang="en"/>
              <a:t> = (</a:t>
            </a:r>
            <a:r>
              <a:rPr lang="en" i="1"/>
              <a:t>g</a:t>
            </a:r>
            <a:r>
              <a:rPr lang="en" i="1" baseline="30000">
                <a:solidFill>
                  <a:srgbClr val="1155CC"/>
                </a:solidFill>
              </a:rPr>
              <a:t>b</a:t>
            </a:r>
            <a:r>
              <a:rPr lang="en"/>
              <a:t>)</a:t>
            </a:r>
            <a:r>
              <a:rPr lang="en" i="1" baseline="30000">
                <a:solidFill>
                  <a:srgbClr val="E69138"/>
                </a:solidFill>
              </a:rPr>
              <a:t>a</a:t>
            </a:r>
            <a:r>
              <a:rPr lang="en"/>
              <a:t> = </a:t>
            </a:r>
            <a:r>
              <a:rPr lang="en" i="1"/>
              <a:t>g</a:t>
            </a:r>
            <a:r>
              <a:rPr lang="en" i="1" baseline="30000">
                <a:solidFill>
                  <a:srgbClr val="E69138"/>
                </a:solidFill>
              </a:rPr>
              <a:t>a</a:t>
            </a:r>
            <a:r>
              <a:rPr lang="en" i="1" baseline="30000">
                <a:solidFill>
                  <a:srgbClr val="1155CC"/>
                </a:solidFill>
              </a:rPr>
              <a:t>b</a:t>
            </a:r>
            <a:r>
              <a:rPr lang="en"/>
              <a:t> mod </a:t>
            </a:r>
            <a:r>
              <a:rPr lang="en" i="1"/>
              <a:t>p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Diffie-Hellman provides forwards secrecy: Nothing is saved or can be recorded that can ever recover the key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Diffie-Hellman can be performed over other mathematical groups, such as elliptic-curve Diffie-Hellman (ECDH)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Issues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i="1"/>
              <a:t>Not</a:t>
            </a:r>
            <a:r>
              <a:rPr lang="en"/>
              <a:t> secure against MITM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Both parties must be online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Does not provide authenticity</a:t>
            </a:r>
            <a:endParaRPr/>
          </a:p>
        </p:txBody>
      </p:sp>
      <p:sp>
        <p:nvSpPr>
          <p:cNvPr id="529" name="Google Shape;529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48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Today: PRNGs and Diffie-Hellman Key Exchange</a:t>
            </a:r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Symmetric-key encryption schemes need randomness. How do we securely generate random numbers?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When discussing symmetric-key schemes, we assumed Alice and Bob managed to share a secret key. How can Alice and Bob share a symmetric key over an insecure channel?</a:t>
            </a:r>
            <a:endParaRPr dirty="0"/>
          </a:p>
        </p:txBody>
      </p:sp>
      <p:sp>
        <p:nvSpPr>
          <p:cNvPr id="102" name="Google Shape;102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Pseudorandom Number Generators (PRNGs)</a:t>
            </a:r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Cryptography Roadmap</a:t>
            </a:r>
            <a:endParaRPr/>
          </a:p>
        </p:txBody>
      </p:sp>
      <p:graphicFrame>
        <p:nvGraphicFramePr>
          <p:cNvPr id="115" name="Google Shape;115;p23"/>
          <p:cNvGraphicFramePr/>
          <p:nvPr/>
        </p:nvGraphicFramePr>
        <p:xfrm>
          <a:off x="311700" y="1310650"/>
          <a:ext cx="8520600" cy="2143685"/>
        </p:xfrm>
        <a:graphic>
          <a:graphicData uri="http://schemas.openxmlformats.org/drawingml/2006/table">
            <a:tbl>
              <a:tblPr>
                <a:noFill/>
                <a:tableStyleId>{99CBE48B-558E-48B2-81C5-6C841271634F}</a:tableStyleId>
              </a:tblPr>
              <a:tblGrid>
                <a:gridCol w="1739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41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39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4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/>
                        <a:t>Symmetric-key</a:t>
                      </a: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/>
                        <a:t>Asymmetric-key</a:t>
                      </a:r>
                      <a:endParaRPr sz="16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2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/>
                        <a:t>Confidentiality</a:t>
                      </a: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30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SzPts val="1600"/>
                        <a:buChar char="●"/>
                      </a:pPr>
                      <a:r>
                        <a:rPr lang="en" sz="1600" dirty="0">
                          <a:solidFill>
                            <a:srgbClr val="B7B7B7"/>
                          </a:solidFill>
                        </a:rPr>
                        <a:t>One-time pads</a:t>
                      </a:r>
                      <a:endParaRPr sz="1600" dirty="0">
                        <a:solidFill>
                          <a:srgbClr val="B7B7B7"/>
                        </a:solidFill>
                      </a:endParaRPr>
                    </a:p>
                    <a:p>
                      <a:pPr marL="457200" lvl="0" indent="-330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SzPts val="1600"/>
                        <a:buChar char="●"/>
                      </a:pPr>
                      <a:r>
                        <a:rPr lang="en" sz="1600" dirty="0">
                          <a:solidFill>
                            <a:srgbClr val="B7B7B7"/>
                          </a:solidFill>
                        </a:rPr>
                        <a:t>Block ciphers with chaining modes (e.g. AES-CBC)</a:t>
                      </a:r>
                      <a:endParaRPr sz="1600" dirty="0">
                        <a:solidFill>
                          <a:srgbClr val="B7B7B7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30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Char char="●"/>
                      </a:pPr>
                      <a:r>
                        <a:rPr lang="en" sz="1600"/>
                        <a:t>RSA encryption</a:t>
                      </a:r>
                      <a:endParaRPr sz="1600"/>
                    </a:p>
                    <a:p>
                      <a:pPr marL="457200" lvl="0" indent="-330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Char char="●"/>
                      </a:pPr>
                      <a:r>
                        <a:rPr lang="en" sz="1600"/>
                        <a:t>ElGamal encryption</a:t>
                      </a:r>
                      <a:endParaRPr sz="16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2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/>
                        <a:t>Integrity,</a:t>
                      </a:r>
                      <a:br>
                        <a:rPr lang="en" sz="1600"/>
                      </a:br>
                      <a:r>
                        <a:rPr lang="en" sz="1600"/>
                        <a:t>Authentication</a:t>
                      </a: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30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7B7B7"/>
                        </a:buClr>
                        <a:buSzPts val="1600"/>
                        <a:buChar char="●"/>
                      </a:pPr>
                      <a:r>
                        <a:rPr lang="en" sz="1600">
                          <a:solidFill>
                            <a:srgbClr val="B7B7B7"/>
                          </a:solidFill>
                        </a:rPr>
                        <a:t>MACs (e.g. HMAC)</a:t>
                      </a:r>
                      <a:endParaRPr sz="1600">
                        <a:solidFill>
                          <a:srgbClr val="B7B7B7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30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Char char="●"/>
                      </a:pPr>
                      <a:r>
                        <a:rPr lang="en" sz="1600" dirty="0"/>
                        <a:t>Digital signatures (e.g. RSA signatures)</a:t>
                      </a:r>
                      <a:endParaRPr sz="1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16" name="Google Shape;116;p23"/>
          <p:cNvSpPr txBox="1">
            <a:spLocks noGrp="1"/>
          </p:cNvSpPr>
          <p:nvPr>
            <p:ph type="body" idx="4294967295"/>
          </p:nvPr>
        </p:nvSpPr>
        <p:spPr>
          <a:xfrm>
            <a:off x="198500" y="3844625"/>
            <a:ext cx="4373400" cy="11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Char char="●"/>
            </a:pPr>
            <a:r>
              <a:rPr lang="en" sz="1600">
                <a:solidFill>
                  <a:srgbClr val="B7B7B7"/>
                </a:solidFill>
              </a:rPr>
              <a:t>Hash functions</a:t>
            </a:r>
            <a:endParaRPr sz="1600">
              <a:solidFill>
                <a:srgbClr val="B7B7B7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>
                <a:solidFill>
                  <a:srgbClr val="FF0000"/>
                </a:solidFill>
              </a:rPr>
              <a:t>Pseudorandom number generators</a:t>
            </a:r>
            <a:endParaRPr sz="1600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Public key exchange (e.g. Diffie-Hellman)</a:t>
            </a:r>
            <a:endParaRPr sz="1600"/>
          </a:p>
        </p:txBody>
      </p:sp>
      <p:sp>
        <p:nvSpPr>
          <p:cNvPr id="117" name="Google Shape;117;p23"/>
          <p:cNvSpPr txBox="1"/>
          <p:nvPr/>
        </p:nvSpPr>
        <p:spPr>
          <a:xfrm>
            <a:off x="5175400" y="3844625"/>
            <a:ext cx="3447900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Key management (certificates)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Password management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Randomness</a:t>
            </a:r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/>
              <a:t>Randomness is essential for symmetric-key encryption</a:t>
            </a:r>
            <a:endParaRPr sz="20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A random key</a:t>
            </a:r>
            <a:endParaRPr sz="16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A random IV/nonce</a:t>
            </a:r>
            <a:endParaRPr sz="16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Universally unique identifiers (we’ll see this shortly)</a:t>
            </a:r>
            <a:endParaRPr sz="16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We’ll see more applications later</a:t>
            </a:r>
            <a:endParaRPr sz="16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/>
              <a:t>If an attacker can predict a random number, things can catastrophically fail</a:t>
            </a:r>
            <a:endParaRPr sz="20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/>
              <a:t>How do we securely generate random numbers?</a:t>
            </a:r>
            <a:endParaRPr sz="2000" dirty="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 dirty="0"/>
          </a:p>
        </p:txBody>
      </p:sp>
      <p:sp>
        <p:nvSpPr>
          <p:cNvPr id="125" name="Google Shape;125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Entropy</a:t>
            </a:r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In cryptography, “random” usually means “random and unpredictable”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Scenario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You want to generate a secret bitstring that the attacker can't guess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You generate random bits by tossing a fair (50-50) coin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The outcomes of the fair coin are harder for the attacker to guess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 dirty="0"/>
              <a:t>Entropy</a:t>
            </a:r>
            <a:r>
              <a:rPr lang="en" dirty="0"/>
              <a:t>: A measure of uncertainty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In other words, a measure of how unpredictable the outcomes are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High entropy = unpredictable outcomes = desirable in cryptography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The uniform distribution has the highest entropy (every outcome equally likely, e.g. fair coin toss)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Usually measured in bits (so 3 bits of entropy = uniform, random distribution over 8 values)</a:t>
            </a:r>
            <a:endParaRPr dirty="0"/>
          </a:p>
        </p:txBody>
      </p:sp>
      <p:sp>
        <p:nvSpPr>
          <p:cNvPr id="132" name="Google Shape;132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S 161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4288</Words>
  <Application>Microsoft Macintosh PowerPoint</Application>
  <PresentationFormat>On-screen Show (16:9)</PresentationFormat>
  <Paragraphs>512</Paragraphs>
  <Slides>48</Slides>
  <Notes>48</Notes>
  <HiddenSlides>3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2" baseType="lpstr">
      <vt:lpstr>Lato</vt:lpstr>
      <vt:lpstr>Courier New</vt:lpstr>
      <vt:lpstr>Arial</vt:lpstr>
      <vt:lpstr>CS 161</vt:lpstr>
      <vt:lpstr>PRNGs and Diffie-Hellman Key Exchange</vt:lpstr>
      <vt:lpstr>Last Time: Hashes</vt:lpstr>
      <vt:lpstr>Last Time: MACs</vt:lpstr>
      <vt:lpstr>Last Time: Authenticated Encryption</vt:lpstr>
      <vt:lpstr>Today: PRNGs and Diffie-Hellman Key Exchange</vt:lpstr>
      <vt:lpstr>Pseudorandom Number Generators (PRNGs)</vt:lpstr>
      <vt:lpstr>Cryptography Roadmap</vt:lpstr>
      <vt:lpstr>Randomness</vt:lpstr>
      <vt:lpstr>Entropy</vt:lpstr>
      <vt:lpstr>Breaking Bitcoin Wallets</vt:lpstr>
      <vt:lpstr>True Randomness</vt:lpstr>
      <vt:lpstr>Pseudorandom Number Generators (PRNGs)</vt:lpstr>
      <vt:lpstr>PRNG: Definition</vt:lpstr>
      <vt:lpstr>PRNG: Seeding and Reseeding</vt:lpstr>
      <vt:lpstr>PRNG: Security</vt:lpstr>
      <vt:lpstr>Insecure PRNGs: Breaking Slot Machines</vt:lpstr>
      <vt:lpstr>Insecure PRNGs: OpenSSL PRNG bug</vt:lpstr>
      <vt:lpstr>PRNG: Rollback Resistance</vt:lpstr>
      <vt:lpstr>HMAC-DRBG</vt:lpstr>
      <vt:lpstr>HMAC-DRBG</vt:lpstr>
      <vt:lpstr>HMAC-DRBG</vt:lpstr>
      <vt:lpstr>HMAC-DRBG</vt:lpstr>
      <vt:lpstr>HMAC-DRBG: Security</vt:lpstr>
      <vt:lpstr>Insecure PRNGs: CVE-2019-16303</vt:lpstr>
      <vt:lpstr>Insecure PRNGs: Rust Rand_Core</vt:lpstr>
      <vt:lpstr>Application: Universally Unique Identifiers (UUIDs)</vt:lpstr>
      <vt:lpstr>PRNGs: Summary</vt:lpstr>
      <vt:lpstr>Stream Ciphers</vt:lpstr>
      <vt:lpstr>Stream Ciphers</vt:lpstr>
      <vt:lpstr>Stream Ciphers</vt:lpstr>
      <vt:lpstr>Stream Ciphers: Encrypting Multiple Messages</vt:lpstr>
      <vt:lpstr>Stream Ciphers: Encrypting Multiple Messages</vt:lpstr>
      <vt:lpstr>Stream Ciphers: AES-CTR</vt:lpstr>
      <vt:lpstr>Stream Ciphers: Security</vt:lpstr>
      <vt:lpstr>Stream Ciphers: Encryption Efficiency</vt:lpstr>
      <vt:lpstr>Stream Ciphers: Decryption Efficiency</vt:lpstr>
      <vt:lpstr>Next: Diffie-Hellman Key Exchange</vt:lpstr>
      <vt:lpstr>Diffie-Hellman Key Exchange</vt:lpstr>
      <vt:lpstr>Cryptography Roadmap</vt:lpstr>
      <vt:lpstr>Secure Color Sharing</vt:lpstr>
      <vt:lpstr>Secure Color Sharing</vt:lpstr>
      <vt:lpstr>Discrete Log Problem and Diffie-Hellman Problem</vt:lpstr>
      <vt:lpstr>Diffie-Hellman Key Exchange</vt:lpstr>
      <vt:lpstr>Ephemerality of Diffie-Hellman</vt:lpstr>
      <vt:lpstr>Diffie-Hellman: Security</vt:lpstr>
      <vt:lpstr>Diffie-Hellman: Issues</vt:lpstr>
      <vt:lpstr>Elliptic-Curve Diffie-Hellman (ECDH)</vt:lpstr>
      <vt:lpstr>Summary: Diffie-Hellman Key Exchange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PRNGs and Diffie-Hellman Key Exchange</dc:title>
  <cp:lastModifiedBy>Jian Xiang</cp:lastModifiedBy>
  <cp:revision>15</cp:revision>
  <dcterms:modified xsi:type="dcterms:W3CDTF">2023-09-05T02:31:12Z</dcterms:modified>
</cp:coreProperties>
</file>